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8" r:id="rId1"/>
  </p:sldMasterIdLst>
  <p:notesMasterIdLst>
    <p:notesMasterId r:id="rId21"/>
  </p:notesMasterIdLst>
  <p:handoutMasterIdLst>
    <p:handoutMasterId r:id="rId22"/>
  </p:handoutMasterIdLst>
  <p:sldIdLst>
    <p:sldId id="294" r:id="rId2"/>
    <p:sldId id="295" r:id="rId3"/>
    <p:sldId id="302" r:id="rId4"/>
    <p:sldId id="297" r:id="rId5"/>
    <p:sldId id="298" r:id="rId6"/>
    <p:sldId id="299" r:id="rId7"/>
    <p:sldId id="301" r:id="rId8"/>
    <p:sldId id="300" r:id="rId9"/>
    <p:sldId id="286" r:id="rId10"/>
    <p:sldId id="280" r:id="rId11"/>
    <p:sldId id="258" r:id="rId12"/>
    <p:sldId id="287" r:id="rId13"/>
    <p:sldId id="288" r:id="rId14"/>
    <p:sldId id="289" r:id="rId15"/>
    <p:sldId id="291" r:id="rId16"/>
    <p:sldId id="284" r:id="rId17"/>
    <p:sldId id="290" r:id="rId18"/>
    <p:sldId id="293" r:id="rId19"/>
    <p:sldId id="29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B4C2F5B-8182-46D8-A9A4-368259B6EA3B}">
          <p14:sldIdLst/>
        </p14:section>
        <p14:section name="Untitled Section" id="{1EFA4CF3-5D9A-4FCE-8BD7-DAFBD5900285}">
          <p14:sldIdLst>
            <p14:sldId id="294"/>
            <p14:sldId id="295"/>
            <p14:sldId id="302"/>
            <p14:sldId id="297"/>
            <p14:sldId id="298"/>
            <p14:sldId id="299"/>
            <p14:sldId id="301"/>
            <p14:sldId id="300"/>
            <p14:sldId id="286"/>
            <p14:sldId id="280"/>
            <p14:sldId id="258"/>
            <p14:sldId id="287"/>
            <p14:sldId id="288"/>
            <p14:sldId id="289"/>
            <p14:sldId id="291"/>
            <p14:sldId id="284"/>
            <p14:sldId id="290"/>
            <p14:sldId id="293"/>
            <p14:sldId id="29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087" autoAdjust="0"/>
  </p:normalViewPr>
  <p:slideViewPr>
    <p:cSldViewPr>
      <p:cViewPr varScale="1">
        <p:scale>
          <a:sx n="88" d="100"/>
          <a:sy n="88" d="100"/>
        </p:scale>
        <p:origin x="-229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file:///D:\Users\cdavis\Documents\Administrative\Active\Surveys\Digital%20InitiativeSurvey%20Summary_10022016%20(2).xls"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59638378536"/>
          <c:y val="0.229437945256843"/>
          <c:w val="0.85636969688148001"/>
          <c:h val="0.53863815686531302"/>
        </c:manualLayout>
      </c:layout>
      <c:barChart>
        <c:barDir val="col"/>
        <c:grouping val="clustered"/>
        <c:varyColors val="0"/>
        <c:ser>
          <c:idx val="0"/>
          <c:order val="0"/>
          <c:spPr>
            <a:solidFill>
              <a:srgbClr val="9999FF"/>
            </a:solidFill>
            <a:ln w="12700">
              <a:solidFill>
                <a:srgbClr val="333333"/>
              </a:solidFill>
              <a:prstDash val="solid"/>
            </a:ln>
          </c:spPr>
          <c:invertIfNegative val="0"/>
          <c:cat>
            <c:strRef>
              <c:f>'[Digital InitiativeSurvey Summary_10022016 (2).xls]Question 5'!$A$4:$A$7</c:f>
              <c:strCache>
                <c:ptCount val="4"/>
                <c:pt idx="0">
                  <c:v>Digitization techniques and standards</c:v>
                </c:pt>
                <c:pt idx="1">
                  <c:v>Copyright/ownership issues</c:v>
                </c:pt>
                <c:pt idx="2">
                  <c:v>Metadata standards</c:v>
                </c:pt>
                <c:pt idx="3">
                  <c:v>Other (please specify)</c:v>
                </c:pt>
              </c:strCache>
            </c:strRef>
          </c:cat>
          <c:val>
            <c:numRef>
              <c:f>'[Digital InitiativeSurvey Summary_10022016 (2).xls]Question 5'!$C$4:$C$7</c:f>
              <c:numCache>
                <c:formatCode>0.0%</c:formatCode>
                <c:ptCount val="4"/>
                <c:pt idx="0">
                  <c:v>0.88600000000000001</c:v>
                </c:pt>
                <c:pt idx="1">
                  <c:v>0.8</c:v>
                </c:pt>
                <c:pt idx="2">
                  <c:v>0.88600000000000001</c:v>
                </c:pt>
                <c:pt idx="3">
                  <c:v>0.17100000000000001</c:v>
                </c:pt>
              </c:numCache>
            </c:numRef>
          </c:val>
        </c:ser>
        <c:dLbls>
          <c:showLegendKey val="0"/>
          <c:showVal val="0"/>
          <c:showCatName val="0"/>
          <c:showSerName val="0"/>
          <c:showPercent val="0"/>
          <c:showBubbleSize val="0"/>
        </c:dLbls>
        <c:gapWidth val="150"/>
        <c:axId val="46825472"/>
        <c:axId val="46827008"/>
      </c:barChart>
      <c:catAx>
        <c:axId val="46825472"/>
        <c:scaling>
          <c:orientation val="minMax"/>
        </c:scaling>
        <c:delete val="0"/>
        <c:axPos val="b"/>
        <c:numFmt formatCode="General" sourceLinked="1"/>
        <c:majorTickMark val="out"/>
        <c:minorTickMark val="none"/>
        <c:tickLblPos val="nextTo"/>
        <c:spPr>
          <a:ln w="3175">
            <a:solidFill>
              <a:srgbClr val="333333"/>
            </a:solidFill>
            <a:prstDash val="solid"/>
          </a:ln>
        </c:spPr>
        <c:txPr>
          <a:bodyPr rot="0" vert="horz"/>
          <a:lstStyle/>
          <a:p>
            <a:pPr>
              <a:defRPr sz="1000" b="0" i="0" u="none" strike="noStrike" baseline="0">
                <a:solidFill>
                  <a:srgbClr val="333333"/>
                </a:solidFill>
                <a:latin typeface="Microsoft Sans Serif"/>
                <a:ea typeface="Microsoft Sans Serif"/>
                <a:cs typeface="Microsoft Sans Serif"/>
              </a:defRPr>
            </a:pPr>
            <a:endParaRPr lang="en-US"/>
          </a:p>
        </c:txPr>
        <c:crossAx val="46827008"/>
        <c:crosses val="autoZero"/>
        <c:auto val="1"/>
        <c:lblAlgn val="ctr"/>
        <c:lblOffset val="100"/>
        <c:tickLblSkip val="1"/>
        <c:tickMarkSkip val="1"/>
        <c:noMultiLvlLbl val="0"/>
      </c:catAx>
      <c:valAx>
        <c:axId val="46827008"/>
        <c:scaling>
          <c:orientation val="minMax"/>
        </c:scaling>
        <c:delete val="0"/>
        <c:axPos val="l"/>
        <c:majorGridlines>
          <c:spPr>
            <a:ln w="3175">
              <a:solidFill>
                <a:srgbClr val="333333"/>
              </a:solidFill>
              <a:prstDash val="solid"/>
            </a:ln>
          </c:spPr>
        </c:majorGridlines>
        <c:numFmt formatCode="0.0%" sourceLinked="1"/>
        <c:majorTickMark val="out"/>
        <c:minorTickMark val="none"/>
        <c:tickLblPos val="nextTo"/>
        <c:spPr>
          <a:ln w="3175">
            <a:solidFill>
              <a:srgbClr val="333333"/>
            </a:solidFill>
            <a:prstDash val="solid"/>
          </a:ln>
        </c:spPr>
        <c:txPr>
          <a:bodyPr rot="0" vert="horz"/>
          <a:lstStyle/>
          <a:p>
            <a:pPr>
              <a:defRPr sz="1000" b="0" i="0" u="none" strike="noStrike" baseline="0">
                <a:solidFill>
                  <a:srgbClr val="333333"/>
                </a:solidFill>
                <a:latin typeface="Microsoft Sans Serif"/>
                <a:ea typeface="Microsoft Sans Serif"/>
                <a:cs typeface="Microsoft Sans Serif"/>
              </a:defRPr>
            </a:pPr>
            <a:endParaRPr lang="en-US"/>
          </a:p>
        </c:txPr>
        <c:crossAx val="46825472"/>
        <c:crossesAt val="1"/>
        <c:crossBetween val="between"/>
      </c:valAx>
      <c:spPr>
        <a:solidFill>
          <a:srgbClr val="EEEEEE"/>
        </a:solidFill>
        <a:ln w="25400">
          <a:noFill/>
        </a:ln>
      </c:spPr>
    </c:plotArea>
    <c:plotVisOnly val="1"/>
    <c:dispBlanksAs val="gap"/>
    <c:showDLblsOverMax val="0"/>
  </c:chart>
  <c:spPr>
    <a:solidFill>
      <a:srgbClr val="EEEEEE"/>
    </a:solidFill>
    <a:ln w="3175">
      <a:solidFill>
        <a:srgbClr val="333333"/>
      </a:solidFill>
      <a:prstDash val="solid"/>
    </a:ln>
  </c:spPr>
  <c:txPr>
    <a:bodyPr/>
    <a:lstStyle/>
    <a:p>
      <a:pPr>
        <a:defRPr sz="1000" b="0" i="0" u="none" strike="noStrike" baseline="0">
          <a:solidFill>
            <a:srgbClr val="333333"/>
          </a:solidFill>
          <a:latin typeface="Microsoft Sans Serif"/>
          <a:ea typeface="Microsoft Sans Serif"/>
          <a:cs typeface="Microsoft Sans Serif"/>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401227453352"/>
          <c:y val="0.23181895358760299"/>
          <c:w val="0.86856483496998205"/>
          <c:h val="0.48863799040524197"/>
        </c:manualLayout>
      </c:layout>
      <c:barChart>
        <c:barDir val="col"/>
        <c:grouping val="clustered"/>
        <c:varyColors val="0"/>
        <c:ser>
          <c:idx val="0"/>
          <c:order val="0"/>
          <c:spPr>
            <a:solidFill>
              <a:srgbClr val="9999FF"/>
            </a:solidFill>
            <a:ln w="12700">
              <a:solidFill>
                <a:srgbClr val="333333"/>
              </a:solidFill>
              <a:prstDash val="solid"/>
            </a:ln>
          </c:spPr>
          <c:invertIfNegative val="0"/>
          <c:cat>
            <c:strRef>
              <c:f>'Question 14'!$A$4:$A$7</c:f>
              <c:strCache>
                <c:ptCount val="4"/>
                <c:pt idx="0">
                  <c:v>Historical themes and periods, e.g., slavery, civil rights</c:v>
                </c:pt>
                <c:pt idx="1">
                  <c:v>Cultural themes and time periods, e.g., dance, the visual arts</c:v>
                </c:pt>
                <c:pt idx="2">
                  <c:v>Personalities and notable alumni</c:v>
                </c:pt>
                <c:pt idx="3">
                  <c:v>Other suggested subject areas</c:v>
                </c:pt>
              </c:strCache>
            </c:strRef>
          </c:cat>
          <c:val>
            <c:numRef>
              <c:f>'Question 14'!$C$4:$C$7</c:f>
              <c:numCache>
                <c:formatCode>0.0%</c:formatCode>
                <c:ptCount val="4"/>
                <c:pt idx="0">
                  <c:v>0.78700000000000003</c:v>
                </c:pt>
                <c:pt idx="1">
                  <c:v>0.59</c:v>
                </c:pt>
                <c:pt idx="2">
                  <c:v>0.72099999999999997</c:v>
                </c:pt>
                <c:pt idx="3">
                  <c:v>0.14799999999999999</c:v>
                </c:pt>
              </c:numCache>
            </c:numRef>
          </c:val>
        </c:ser>
        <c:dLbls>
          <c:showLegendKey val="0"/>
          <c:showVal val="0"/>
          <c:showCatName val="0"/>
          <c:showSerName val="0"/>
          <c:showPercent val="0"/>
          <c:showBubbleSize val="0"/>
        </c:dLbls>
        <c:gapWidth val="150"/>
        <c:axId val="117666176"/>
        <c:axId val="117667712"/>
      </c:barChart>
      <c:catAx>
        <c:axId val="117666176"/>
        <c:scaling>
          <c:orientation val="minMax"/>
        </c:scaling>
        <c:delete val="0"/>
        <c:axPos val="b"/>
        <c:numFmt formatCode="General" sourceLinked="1"/>
        <c:majorTickMark val="out"/>
        <c:minorTickMark val="none"/>
        <c:tickLblPos val="nextTo"/>
        <c:spPr>
          <a:ln w="3175">
            <a:solidFill>
              <a:srgbClr val="333333"/>
            </a:solidFill>
            <a:prstDash val="solid"/>
          </a:ln>
        </c:spPr>
        <c:txPr>
          <a:bodyPr rot="0" vert="horz"/>
          <a:lstStyle/>
          <a:p>
            <a:pPr>
              <a:defRPr sz="1000" b="0" i="0" u="none" strike="noStrike" baseline="0">
                <a:solidFill>
                  <a:srgbClr val="333333"/>
                </a:solidFill>
                <a:latin typeface="Microsoft Sans Serif"/>
                <a:ea typeface="Microsoft Sans Serif"/>
                <a:cs typeface="Microsoft Sans Serif"/>
              </a:defRPr>
            </a:pPr>
            <a:endParaRPr lang="en-US"/>
          </a:p>
        </c:txPr>
        <c:crossAx val="117667712"/>
        <c:crosses val="autoZero"/>
        <c:auto val="1"/>
        <c:lblAlgn val="ctr"/>
        <c:lblOffset val="100"/>
        <c:tickLblSkip val="1"/>
        <c:tickMarkSkip val="1"/>
        <c:noMultiLvlLbl val="0"/>
      </c:catAx>
      <c:valAx>
        <c:axId val="117667712"/>
        <c:scaling>
          <c:orientation val="minMax"/>
        </c:scaling>
        <c:delete val="0"/>
        <c:axPos val="l"/>
        <c:majorGridlines>
          <c:spPr>
            <a:ln w="3175">
              <a:solidFill>
                <a:srgbClr val="333333"/>
              </a:solidFill>
              <a:prstDash val="solid"/>
            </a:ln>
          </c:spPr>
        </c:majorGridlines>
        <c:numFmt formatCode="0.0%" sourceLinked="1"/>
        <c:majorTickMark val="out"/>
        <c:minorTickMark val="none"/>
        <c:tickLblPos val="nextTo"/>
        <c:spPr>
          <a:ln w="3175">
            <a:solidFill>
              <a:srgbClr val="333333"/>
            </a:solidFill>
            <a:prstDash val="solid"/>
          </a:ln>
        </c:spPr>
        <c:txPr>
          <a:bodyPr rot="0" vert="horz"/>
          <a:lstStyle/>
          <a:p>
            <a:pPr>
              <a:defRPr sz="1000" b="0" i="0" u="none" strike="noStrike" baseline="0">
                <a:solidFill>
                  <a:srgbClr val="333333"/>
                </a:solidFill>
                <a:latin typeface="Microsoft Sans Serif"/>
                <a:ea typeface="Microsoft Sans Serif"/>
                <a:cs typeface="Microsoft Sans Serif"/>
              </a:defRPr>
            </a:pPr>
            <a:endParaRPr lang="en-US"/>
          </a:p>
        </c:txPr>
        <c:crossAx val="117666176"/>
        <c:crossesAt val="1"/>
        <c:crossBetween val="between"/>
      </c:valAx>
      <c:spPr>
        <a:solidFill>
          <a:srgbClr val="EEEEEE"/>
        </a:solidFill>
        <a:ln w="25400">
          <a:noFill/>
        </a:ln>
      </c:spPr>
    </c:plotArea>
    <c:plotVisOnly val="1"/>
    <c:dispBlanksAs val="gap"/>
    <c:showDLblsOverMax val="0"/>
  </c:chart>
  <c:spPr>
    <a:solidFill>
      <a:srgbClr val="EEEEEE"/>
    </a:solidFill>
    <a:ln w="3175">
      <a:solidFill>
        <a:srgbClr val="333333"/>
      </a:solidFill>
      <a:prstDash val="solid"/>
    </a:ln>
  </c:spPr>
  <c:txPr>
    <a:bodyPr/>
    <a:lstStyle/>
    <a:p>
      <a:pPr>
        <a:defRPr sz="1000" b="0" i="0" u="none" strike="noStrike" baseline="0">
          <a:solidFill>
            <a:srgbClr val="333333"/>
          </a:solidFill>
          <a:latin typeface="Microsoft Sans Serif"/>
          <a:ea typeface="Microsoft Sans Serif"/>
          <a:cs typeface="Microsoft Sans Serif"/>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0058067962743595E-2"/>
          <c:y val="0.22333514345189609"/>
          <c:w val="0.60508997031108813"/>
          <c:h val="0.70255653110683824"/>
        </c:manualLayout>
      </c:layout>
      <c:pie3DChart>
        <c:varyColors val="1"/>
        <c:ser>
          <c:idx val="0"/>
          <c:order val="0"/>
          <c:tx>
            <c:strRef>
              <c:f>Sheet1!$B$1</c:f>
              <c:strCache>
                <c:ptCount val="1"/>
                <c:pt idx="0">
                  <c:v>Focus Areas</c:v>
                </c:pt>
              </c:strCache>
            </c:strRef>
          </c:tx>
          <c:explosion val="25"/>
          <c:dLbls>
            <c:dLbl>
              <c:idx val="0"/>
              <c:layout>
                <c:manualLayout>
                  <c:x val="-8.7209253710542819E-2"/>
                  <c:y val="0.27373065435786043"/>
                </c:manualLayout>
              </c:layout>
              <c:dLblPos val="bestFit"/>
              <c:showLegendKey val="0"/>
              <c:showVal val="0"/>
              <c:showCatName val="1"/>
              <c:showSerName val="0"/>
              <c:showPercent val="0"/>
              <c:showBubbleSize val="0"/>
            </c:dLbl>
            <c:dLbl>
              <c:idx val="1"/>
              <c:layout>
                <c:manualLayout>
                  <c:x val="0"/>
                  <c:y val="0.18965517241379301"/>
                </c:manualLayout>
              </c:layout>
              <c:tx>
                <c:rich>
                  <a:bodyPr/>
                  <a:lstStyle/>
                  <a:p>
                    <a:r>
                      <a:rPr lang="en-US" dirty="0" smtClean="0"/>
                      <a:t>Access </a:t>
                    </a:r>
                    <a:endParaRPr lang="en-US" dirty="0"/>
                  </a:p>
                </c:rich>
              </c:tx>
              <c:dLblPos val="bestFit"/>
              <c:showLegendKey val="0"/>
              <c:showVal val="0"/>
              <c:showCatName val="1"/>
              <c:showSerName val="0"/>
              <c:showPercent val="0"/>
              <c:showBubbleSize val="0"/>
            </c:dLbl>
            <c:dLbl>
              <c:idx val="2"/>
              <c:layout>
                <c:manualLayout>
                  <c:x val="0"/>
                  <c:y val="-9.1954022988505732E-2"/>
                </c:manualLayout>
              </c:layout>
              <c:dLblPos val="bestFit"/>
              <c:showLegendKey val="0"/>
              <c:showVal val="0"/>
              <c:showCatName val="1"/>
              <c:showSerName val="0"/>
              <c:showPercent val="0"/>
              <c:showBubbleSize val="0"/>
            </c:dLbl>
            <c:dLbl>
              <c:idx val="3"/>
              <c:layout>
                <c:manualLayout>
                  <c:x val="6.7213114754098358E-2"/>
                  <c:y val="-8.6882671711279322E-2"/>
                </c:manualLayout>
              </c:layout>
              <c:dLblPos val="bestFit"/>
              <c:showLegendKey val="0"/>
              <c:showVal val="0"/>
              <c:showCatName val="1"/>
              <c:showSerName val="0"/>
              <c:showPercent val="0"/>
              <c:showBubbleSize val="0"/>
            </c:dLbl>
            <c:dLblPos val="outEnd"/>
            <c:showLegendKey val="0"/>
            <c:showVal val="0"/>
            <c:showCatName val="1"/>
            <c:showSerName val="0"/>
            <c:showPercent val="0"/>
            <c:showBubbleSize val="0"/>
            <c:showLeaderLines val="1"/>
          </c:dLbls>
          <c:cat>
            <c:strRef>
              <c:f>Sheet1!$A$2:$A$5</c:f>
              <c:strCache>
                <c:ptCount val="4"/>
                <c:pt idx="0">
                  <c:v>Training</c:v>
                </c:pt>
                <c:pt idx="1">
                  <c:v> Access </c:v>
                </c:pt>
                <c:pt idx="2">
                  <c:v>Mentoring Opportunities</c:v>
                </c:pt>
                <c:pt idx="3">
                  <c:v>Marketing Opportunities</c:v>
                </c:pt>
              </c:strCache>
            </c:strRef>
          </c:cat>
          <c:val>
            <c:numRef>
              <c:f>Sheet1!$B$2:$B$5</c:f>
              <c:numCache>
                <c:formatCode>General</c:formatCode>
                <c:ptCount val="4"/>
                <c:pt idx="0">
                  <c:v>8.1999999999999993</c:v>
                </c:pt>
                <c:pt idx="1">
                  <c:v>3.2</c:v>
                </c:pt>
                <c:pt idx="2">
                  <c:v>1.4</c:v>
                </c:pt>
                <c:pt idx="3">
                  <c:v>1.2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8907335145053772"/>
          <c:y val="0.24203321567562674"/>
          <c:w val="0.30207709102733837"/>
          <c:h val="0.63673816634989588"/>
        </c:manualLayout>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5" tIns="45713" rIns="91425" bIns="45713"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25" tIns="45713" rIns="91425" bIns="45713" rtlCol="0"/>
          <a:lstStyle>
            <a:lvl1pPr algn="r">
              <a:defRPr sz="1200"/>
            </a:lvl1pPr>
          </a:lstStyle>
          <a:p>
            <a:fld id="{7C76E31F-9F48-4FCB-A5E0-30FDBEBCAAE8}" type="datetimeFigureOut">
              <a:rPr lang="en-US" smtClean="0"/>
              <a:t>10/10/2016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25" tIns="45713" rIns="91425"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25" tIns="45713" rIns="91425" bIns="45713" rtlCol="0" anchor="b"/>
          <a:lstStyle>
            <a:lvl1pPr algn="r">
              <a:defRPr sz="1200"/>
            </a:lvl1pPr>
          </a:lstStyle>
          <a:p>
            <a:fld id="{7181BC3A-3B56-4456-9426-839C8952AC70}" type="slidenum">
              <a:rPr lang="en-US" smtClean="0"/>
              <a:t>‹#›</a:t>
            </a:fld>
            <a:endParaRPr lang="en-US"/>
          </a:p>
        </p:txBody>
      </p:sp>
    </p:spTree>
    <p:extLst>
      <p:ext uri="{BB962C8B-B14F-4D97-AF65-F5344CB8AC3E}">
        <p14:creationId xmlns:p14="http://schemas.microsoft.com/office/powerpoint/2010/main" val="1953920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5" tIns="45713" rIns="91425" bIns="45713"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25" tIns="45713" rIns="91425" bIns="45713" rtlCol="0"/>
          <a:lstStyle>
            <a:lvl1pPr algn="r">
              <a:defRPr sz="1200"/>
            </a:lvl1pPr>
          </a:lstStyle>
          <a:p>
            <a:fld id="{58EFFB83-CBD4-4E0E-8423-2335DCBA02CD}" type="datetimeFigureOut">
              <a:rPr lang="en-US" smtClean="0"/>
              <a:t>10/10/2016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25" tIns="45713" rIns="91425" bIns="45713"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25" tIns="45713" rIns="91425" bIns="4571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25" tIns="45713" rIns="91425"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25" tIns="45713" rIns="91425" bIns="45713" rtlCol="0" anchor="b"/>
          <a:lstStyle>
            <a:lvl1pPr algn="r">
              <a:defRPr sz="1200"/>
            </a:lvl1pPr>
          </a:lstStyle>
          <a:p>
            <a:fld id="{15AB55F5-516F-4995-BD6A-7287FE6908A7}" type="slidenum">
              <a:rPr lang="en-US" smtClean="0"/>
              <a:t>‹#›</a:t>
            </a:fld>
            <a:endParaRPr lang="en-US"/>
          </a:p>
        </p:txBody>
      </p:sp>
    </p:spTree>
    <p:extLst>
      <p:ext uri="{BB962C8B-B14F-4D97-AF65-F5344CB8AC3E}">
        <p14:creationId xmlns:p14="http://schemas.microsoft.com/office/powerpoint/2010/main" val="309423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FDABFC-E013-4A66-9C26-189D84E95BF0}" type="slidenum">
              <a:rPr lang="en-US"/>
              <a:pPr/>
              <a:t>4</a:t>
            </a:fld>
            <a:endParaRPr lang="en-US" dirty="0"/>
          </a:p>
        </p:txBody>
      </p:sp>
      <p:sp>
        <p:nvSpPr>
          <p:cNvPr id="53250" name="Rectangle 2"/>
          <p:cNvSpPr>
            <a:spLocks noGrp="1" noRot="1" noChangeAspect="1" noChangeArrowheads="1" noTextEdit="1"/>
          </p:cNvSpPr>
          <p:nvPr>
            <p:ph type="sldImg"/>
          </p:nvPr>
        </p:nvSpPr>
        <p:spPr>
          <a:xfrm>
            <a:off x="1162050" y="642938"/>
            <a:ext cx="4570413" cy="3429000"/>
          </a:xfrm>
          <a:ln/>
        </p:spPr>
      </p:sp>
      <p:sp>
        <p:nvSpPr>
          <p:cNvPr id="53251" name="Rectangle 3"/>
          <p:cNvSpPr>
            <a:spLocks noGrp="1" noChangeArrowheads="1"/>
          </p:cNvSpPr>
          <p:nvPr>
            <p:ph type="body" idx="1"/>
          </p:nvPr>
        </p:nvSpPr>
        <p:spPr/>
        <p:txBody>
          <a:bodyPr/>
          <a:lstStyle/>
          <a:p>
            <a:r>
              <a:rPr lang="en-US" dirty="0"/>
              <a:t>Janice’s piece</a:t>
            </a:r>
          </a:p>
          <a:p>
            <a:endParaRPr lang="en-US" dirty="0"/>
          </a:p>
          <a:p>
            <a:r>
              <a:rPr lang="en-US" dirty="0"/>
              <a:t>Over 10,000 images, 22 participating institutions</a:t>
            </a:r>
          </a:p>
          <a:p>
            <a:r>
              <a:rPr lang="en-US" dirty="0"/>
              <a:t/>
            </a:r>
            <a:br>
              <a:rPr lang="en-US" dirty="0"/>
            </a:b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AB55F5-516F-4995-BD6A-7287FE6908A7}" type="slidenum">
              <a:rPr lang="en-US" smtClean="0"/>
              <a:t>16</a:t>
            </a:fld>
            <a:endParaRPr lang="en-US"/>
          </a:p>
        </p:txBody>
      </p:sp>
    </p:spTree>
    <p:extLst>
      <p:ext uri="{BB962C8B-B14F-4D97-AF65-F5344CB8AC3E}">
        <p14:creationId xmlns:p14="http://schemas.microsoft.com/office/powerpoint/2010/main" val="3051794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21</a:t>
            </a:r>
          </a:p>
          <a:p>
            <a:endParaRPr lang="en-US" dirty="0" smtClean="0"/>
          </a:p>
          <a:p>
            <a:pPr rtl="0" eaLnBrk="1" fontAlgn="ctr" latinLnBrk="0" hangingPunct="1"/>
            <a:r>
              <a:rPr lang="en-US" dirty="0"/>
              <a:t>What do you consider as next steps for the project?</a:t>
            </a:r>
          </a:p>
          <a:p>
            <a:pPr rtl="0" eaLnBrk="1" fontAlgn="ctr" latinLnBrk="0" hangingPunct="1"/>
            <a:r>
              <a:rPr lang="en-US" dirty="0"/>
              <a:t>Answer Options</a:t>
            </a:r>
          </a:p>
          <a:p>
            <a:pPr rtl="0" eaLnBrk="1" fontAlgn="ctr" latinLnBrk="0" hangingPunct="1"/>
            <a:r>
              <a:rPr lang="en-US" dirty="0"/>
              <a:t>Response Count</a:t>
            </a:r>
          </a:p>
          <a:p>
            <a:pPr rtl="0" eaLnBrk="1" fontAlgn="b" latinLnBrk="0" hangingPunct="1"/>
            <a:r>
              <a:rPr lang="en-US" dirty="0"/>
              <a:t> </a:t>
            </a:r>
          </a:p>
          <a:p>
            <a:pPr rtl="0" eaLnBrk="1" fontAlgn="ctr" latinLnBrk="0" hangingPunct="1"/>
            <a:r>
              <a:rPr lang="en-US" dirty="0"/>
              <a:t>52</a:t>
            </a:r>
          </a:p>
          <a:p>
            <a:pPr rtl="0" eaLnBrk="1" fontAlgn="b" latinLnBrk="0" hangingPunct="1"/>
            <a:r>
              <a:rPr lang="en-US" dirty="0"/>
              <a:t>answered question</a:t>
            </a:r>
          </a:p>
          <a:p>
            <a:pPr rtl="0" eaLnBrk="1" fontAlgn="b" latinLnBrk="0" hangingPunct="1"/>
            <a:r>
              <a:rPr lang="en-US" dirty="0"/>
              <a:t>52</a:t>
            </a:r>
          </a:p>
          <a:p>
            <a:pPr rtl="0" eaLnBrk="1" fontAlgn="b" latinLnBrk="0" hangingPunct="1"/>
            <a:endParaRPr lang="en-US" dirty="0"/>
          </a:p>
          <a:p>
            <a:pPr rtl="0" eaLnBrk="1" fontAlgn="b" latinLnBrk="0" hangingPunct="1"/>
            <a:r>
              <a:rPr lang="en-US" dirty="0"/>
              <a:t>skipped question</a:t>
            </a:r>
          </a:p>
          <a:p>
            <a:pPr rtl="0" eaLnBrk="1" fontAlgn="b" latinLnBrk="0" hangingPunct="1"/>
            <a:r>
              <a:rPr lang="en-US" dirty="0"/>
              <a:t>12</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5AB55F5-516F-4995-BD6A-7287FE6908A7}" type="slidenum">
              <a:rPr lang="en-US" smtClean="0"/>
              <a:t>17</a:t>
            </a:fld>
            <a:endParaRPr lang="en-US"/>
          </a:p>
        </p:txBody>
      </p:sp>
    </p:spTree>
    <p:extLst>
      <p:ext uri="{BB962C8B-B14F-4D97-AF65-F5344CB8AC3E}">
        <p14:creationId xmlns:p14="http://schemas.microsoft.com/office/powerpoint/2010/main" val="3933727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AB55F5-516F-4995-BD6A-7287FE6908A7}" type="slidenum">
              <a:rPr lang="en-US" smtClean="0"/>
              <a:t>18</a:t>
            </a:fld>
            <a:endParaRPr lang="en-US"/>
          </a:p>
        </p:txBody>
      </p:sp>
    </p:spTree>
    <p:extLst>
      <p:ext uri="{BB962C8B-B14F-4D97-AF65-F5344CB8AC3E}">
        <p14:creationId xmlns:p14="http://schemas.microsoft.com/office/powerpoint/2010/main" val="3032661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D71FC1-3F78-4690-8341-8B0EDE446A37}" type="slidenum">
              <a:rPr lang="en-US"/>
              <a:pPr/>
              <a:t>7</a:t>
            </a:fld>
            <a:endParaRPr lang="en-US" dirty="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Purpose</a:t>
            </a:r>
            <a:r>
              <a:rPr lang="en-US" baseline="0" dirty="0" smtClean="0"/>
              <a:t> of Survey:</a:t>
            </a:r>
          </a:p>
          <a:p>
            <a:endParaRPr lang="en-US" baseline="0" dirty="0" smtClean="0"/>
          </a:p>
          <a:p>
            <a:endParaRPr lang="en-US" baseline="0" dirty="0" smtClean="0"/>
          </a:p>
          <a:p>
            <a:pPr defTabSz="902604"/>
            <a:r>
              <a:rPr lang="en-US" dirty="0" smtClean="0"/>
              <a:t>Under the recommendation of</a:t>
            </a:r>
            <a:r>
              <a:rPr lang="en-US" baseline="0" dirty="0" smtClean="0"/>
              <a:t> the Digital Initiatives Committee, the s</a:t>
            </a:r>
            <a:r>
              <a:rPr lang="en-US" dirty="0" smtClean="0"/>
              <a:t>urvey was sent</a:t>
            </a:r>
            <a:r>
              <a:rPr lang="en-US" baseline="0" dirty="0" smtClean="0"/>
              <a:t> to 82 HBCU Institutions on September 13.  The purpose of the survey was to </a:t>
            </a:r>
            <a:r>
              <a:rPr lang="en-US" dirty="0"/>
              <a:t>gather information from members regarding interest, needs and concerns in support of the HBCU Library Alliance Digital Initiative. The Digital Initiatives Committee will use your responses to develop strategies and future directions of the initiative.</a:t>
            </a:r>
            <a:endParaRPr lang="en-US" dirty="0" smtClean="0">
              <a:effectLst/>
            </a:endParaRPr>
          </a:p>
          <a:p>
            <a:r>
              <a:rPr lang="en-US" baseline="0" dirty="0" smtClean="0"/>
              <a:t> Sixty four of the 82 institutions responded to the survey, 78% participation rate.</a:t>
            </a:r>
            <a:endParaRPr lang="en-US" dirty="0"/>
          </a:p>
        </p:txBody>
      </p:sp>
      <p:sp>
        <p:nvSpPr>
          <p:cNvPr id="4" name="Slide Number Placeholder 3"/>
          <p:cNvSpPr>
            <a:spLocks noGrp="1"/>
          </p:cNvSpPr>
          <p:nvPr>
            <p:ph type="sldNum" sz="quarter" idx="10"/>
          </p:nvPr>
        </p:nvSpPr>
        <p:spPr/>
        <p:txBody>
          <a:bodyPr/>
          <a:lstStyle/>
          <a:p>
            <a:fld id="{15AB55F5-516F-4995-BD6A-7287FE6908A7}" type="slidenum">
              <a:rPr lang="en-US" smtClean="0"/>
              <a:t>9</a:t>
            </a:fld>
            <a:endParaRPr lang="en-US"/>
          </a:p>
        </p:txBody>
      </p:sp>
    </p:spTree>
    <p:extLst>
      <p:ext uri="{BB962C8B-B14F-4D97-AF65-F5344CB8AC3E}">
        <p14:creationId xmlns:p14="http://schemas.microsoft.com/office/powerpoint/2010/main" val="2061883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a:t>
            </a:r>
            <a:r>
              <a:rPr lang="en-US" baseline="0" dirty="0" smtClean="0"/>
              <a:t> 22</a:t>
            </a:r>
          </a:p>
          <a:p>
            <a:endParaRPr lang="en-US" baseline="0" dirty="0" smtClean="0"/>
          </a:p>
          <a:p>
            <a:pPr rtl="0" eaLnBrk="1" fontAlgn="ctr" latinLnBrk="0" hangingPunct="1"/>
            <a:r>
              <a:rPr lang="en-US" dirty="0"/>
              <a:t>What do you consider as value of the HBCU Library Alliance Digital Initiative? Is it relevant?</a:t>
            </a:r>
          </a:p>
          <a:p>
            <a:pPr rtl="0" eaLnBrk="1" fontAlgn="ctr" latinLnBrk="0" hangingPunct="1"/>
            <a:r>
              <a:rPr lang="en-US" dirty="0"/>
              <a:t>Answer Options</a:t>
            </a:r>
          </a:p>
          <a:p>
            <a:pPr rtl="0" eaLnBrk="1" fontAlgn="ctr" latinLnBrk="0" hangingPunct="1"/>
            <a:r>
              <a:rPr lang="en-US" dirty="0"/>
              <a:t>Response Count</a:t>
            </a:r>
          </a:p>
          <a:p>
            <a:pPr rtl="0" eaLnBrk="1" fontAlgn="b" latinLnBrk="0" hangingPunct="1"/>
            <a:r>
              <a:rPr lang="en-US" dirty="0"/>
              <a:t> </a:t>
            </a:r>
          </a:p>
          <a:p>
            <a:pPr rtl="0" eaLnBrk="1" fontAlgn="ctr" latinLnBrk="0" hangingPunct="1"/>
            <a:r>
              <a:rPr lang="en-US" dirty="0"/>
              <a:t>58</a:t>
            </a:r>
          </a:p>
          <a:p>
            <a:pPr rtl="0" eaLnBrk="1" fontAlgn="b" latinLnBrk="0" hangingPunct="1"/>
            <a:r>
              <a:rPr lang="en-US" dirty="0"/>
              <a:t>answered question</a:t>
            </a:r>
          </a:p>
          <a:p>
            <a:pPr rtl="0" eaLnBrk="1" fontAlgn="b" latinLnBrk="0" hangingPunct="1"/>
            <a:r>
              <a:rPr lang="en-US" dirty="0"/>
              <a:t>58</a:t>
            </a:r>
          </a:p>
          <a:p>
            <a:pPr rtl="0" eaLnBrk="1" fontAlgn="b" latinLnBrk="0" hangingPunct="1"/>
            <a:endParaRPr lang="en-US" dirty="0"/>
          </a:p>
          <a:p>
            <a:pPr rtl="0" eaLnBrk="1" fontAlgn="b" latinLnBrk="0" hangingPunct="1"/>
            <a:r>
              <a:rPr lang="en-US" dirty="0"/>
              <a:t>skipped question</a:t>
            </a:r>
          </a:p>
          <a:p>
            <a:pPr rtl="0" eaLnBrk="1" fontAlgn="b" latinLnBrk="0" hangingPunct="1"/>
            <a:r>
              <a:rPr lang="en-US" dirty="0"/>
              <a:t>6</a:t>
            </a:r>
          </a:p>
          <a:p>
            <a:endParaRPr lang="en-US" dirty="0"/>
          </a:p>
        </p:txBody>
      </p:sp>
      <p:sp>
        <p:nvSpPr>
          <p:cNvPr id="4" name="Slide Number Placeholder 3"/>
          <p:cNvSpPr>
            <a:spLocks noGrp="1"/>
          </p:cNvSpPr>
          <p:nvPr>
            <p:ph type="sldNum" sz="quarter" idx="10"/>
          </p:nvPr>
        </p:nvSpPr>
        <p:spPr/>
        <p:txBody>
          <a:bodyPr/>
          <a:lstStyle/>
          <a:p>
            <a:fld id="{15AB55F5-516F-4995-BD6A-7287FE6908A7}" type="slidenum">
              <a:rPr lang="en-US" smtClean="0"/>
              <a:t>10</a:t>
            </a:fld>
            <a:endParaRPr lang="en-US"/>
          </a:p>
        </p:txBody>
      </p:sp>
    </p:spTree>
    <p:extLst>
      <p:ext uri="{BB962C8B-B14F-4D97-AF65-F5344CB8AC3E}">
        <p14:creationId xmlns:p14="http://schemas.microsoft.com/office/powerpoint/2010/main" val="2152129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5</a:t>
            </a:r>
          </a:p>
          <a:p>
            <a:endParaRPr lang="en-US" dirty="0" smtClean="0"/>
          </a:p>
          <a:p>
            <a:r>
              <a:rPr lang="en-US" b="1" dirty="0">
                <a:latin typeface="Microsoft Sans Serif"/>
              </a:rPr>
              <a:t>If you have not received training, please identify the area where training is needed (check all that apply).</a:t>
            </a:r>
          </a:p>
          <a:p>
            <a:r>
              <a:rPr lang="en-US" b="1" dirty="0">
                <a:solidFill>
                  <a:srgbClr val="000000"/>
                </a:solidFill>
                <a:latin typeface="Microsoft Sans Serif"/>
              </a:rPr>
              <a:t>Answer Options</a:t>
            </a:r>
          </a:p>
          <a:p>
            <a:r>
              <a:rPr lang="en-US" b="1" dirty="0">
                <a:solidFill>
                  <a:srgbClr val="000000"/>
                </a:solidFill>
                <a:latin typeface="Microsoft Sans Serif"/>
              </a:rPr>
              <a:t>Response Percent</a:t>
            </a:r>
            <a:r>
              <a:rPr lang="en-US" dirty="0" smtClean="0"/>
              <a:t> </a:t>
            </a:r>
          </a:p>
          <a:p>
            <a:r>
              <a:rPr lang="en-US" b="1" dirty="0">
                <a:solidFill>
                  <a:srgbClr val="000000"/>
                </a:solidFill>
                <a:latin typeface="Microsoft Sans Serif"/>
              </a:rPr>
              <a:t>Response Count</a:t>
            </a:r>
            <a:r>
              <a:rPr lang="en-US" dirty="0" smtClean="0"/>
              <a:t> </a:t>
            </a:r>
          </a:p>
          <a:p>
            <a:r>
              <a:rPr lang="en-US" dirty="0">
                <a:latin typeface="Microsoft Sans Serif"/>
              </a:rPr>
              <a:t>Digitization techniques and standards</a:t>
            </a:r>
            <a:r>
              <a:rPr lang="en-US" dirty="0" smtClean="0"/>
              <a:t> </a:t>
            </a:r>
            <a:r>
              <a:rPr lang="en-US" dirty="0">
                <a:latin typeface="Microsoft Sans Serif"/>
              </a:rPr>
              <a:t>88.6%</a:t>
            </a:r>
            <a:r>
              <a:rPr lang="en-US" dirty="0" smtClean="0"/>
              <a:t> 	</a:t>
            </a:r>
            <a:r>
              <a:rPr lang="en-US" dirty="0">
                <a:latin typeface="Microsoft Sans Serif"/>
              </a:rPr>
              <a:t>31</a:t>
            </a:r>
            <a:r>
              <a:rPr lang="en-US" dirty="0" smtClean="0"/>
              <a:t> </a:t>
            </a:r>
          </a:p>
          <a:p>
            <a:r>
              <a:rPr lang="en-US" dirty="0">
                <a:latin typeface="Microsoft Sans Serif"/>
              </a:rPr>
              <a:t>Copyright/ownership issues</a:t>
            </a:r>
            <a:r>
              <a:rPr lang="en-US" dirty="0" smtClean="0"/>
              <a:t> </a:t>
            </a:r>
            <a:r>
              <a:rPr lang="en-US" dirty="0">
                <a:latin typeface="Microsoft Sans Serif"/>
              </a:rPr>
              <a:t>80.0%</a:t>
            </a:r>
            <a:r>
              <a:rPr lang="en-US" dirty="0" smtClean="0"/>
              <a:t> 	</a:t>
            </a:r>
            <a:r>
              <a:rPr lang="en-US" dirty="0">
                <a:latin typeface="Microsoft Sans Serif"/>
              </a:rPr>
              <a:t>28</a:t>
            </a:r>
            <a:r>
              <a:rPr lang="en-US" dirty="0" smtClean="0"/>
              <a:t> </a:t>
            </a:r>
          </a:p>
          <a:p>
            <a:r>
              <a:rPr lang="en-US" dirty="0">
                <a:latin typeface="Microsoft Sans Serif"/>
              </a:rPr>
              <a:t>Metadata standards</a:t>
            </a:r>
            <a:r>
              <a:rPr lang="en-US" dirty="0" smtClean="0"/>
              <a:t> </a:t>
            </a:r>
            <a:r>
              <a:rPr lang="en-US" dirty="0">
                <a:latin typeface="Microsoft Sans Serif"/>
              </a:rPr>
              <a:t>88.6%</a:t>
            </a:r>
            <a:r>
              <a:rPr lang="en-US" dirty="0" smtClean="0"/>
              <a:t> 	</a:t>
            </a:r>
            <a:r>
              <a:rPr lang="en-US" dirty="0">
                <a:latin typeface="Microsoft Sans Serif"/>
              </a:rPr>
              <a:t>31</a:t>
            </a:r>
            <a:r>
              <a:rPr lang="en-US" dirty="0" smtClean="0"/>
              <a:t> </a:t>
            </a:r>
          </a:p>
          <a:p>
            <a:r>
              <a:rPr lang="en-US" dirty="0">
                <a:latin typeface="Microsoft Sans Serif"/>
              </a:rPr>
              <a:t>Other (please specify)</a:t>
            </a:r>
            <a:r>
              <a:rPr lang="en-US" dirty="0" smtClean="0"/>
              <a:t> </a:t>
            </a:r>
            <a:r>
              <a:rPr lang="en-US" dirty="0">
                <a:latin typeface="Microsoft Sans Serif"/>
              </a:rPr>
              <a:t>17.1%</a:t>
            </a:r>
            <a:r>
              <a:rPr lang="en-US" dirty="0" smtClean="0"/>
              <a:t> 	</a:t>
            </a:r>
            <a:r>
              <a:rPr lang="en-US" dirty="0">
                <a:latin typeface="Microsoft Sans Serif"/>
              </a:rPr>
              <a:t>6</a:t>
            </a:r>
            <a:r>
              <a:rPr lang="en-US" dirty="0" smtClean="0"/>
              <a:t> </a:t>
            </a:r>
          </a:p>
          <a:p>
            <a:endParaRPr lang="en-US" b="1" i="1" dirty="0">
              <a:solidFill>
                <a:srgbClr val="000000"/>
              </a:solidFill>
              <a:latin typeface="Microsoft Sans Serif"/>
            </a:endParaRPr>
          </a:p>
          <a:p>
            <a:r>
              <a:rPr lang="en-US" b="1" i="1" dirty="0">
                <a:solidFill>
                  <a:srgbClr val="000000"/>
                </a:solidFill>
                <a:latin typeface="Microsoft Sans Serif"/>
              </a:rPr>
              <a:t>answered question</a:t>
            </a:r>
            <a:r>
              <a:rPr lang="en-US" dirty="0" smtClean="0"/>
              <a:t> </a:t>
            </a:r>
            <a:r>
              <a:rPr lang="en-US" b="1" dirty="0">
                <a:solidFill>
                  <a:srgbClr val="000000"/>
                </a:solidFill>
                <a:latin typeface="Microsoft Sans Serif"/>
              </a:rPr>
              <a:t>35</a:t>
            </a:r>
            <a:r>
              <a:rPr lang="en-US" dirty="0" smtClean="0"/>
              <a:t> </a:t>
            </a:r>
          </a:p>
          <a:p>
            <a:r>
              <a:rPr lang="en-US" b="1" i="1" dirty="0">
                <a:solidFill>
                  <a:srgbClr val="000000"/>
                </a:solidFill>
                <a:latin typeface="Microsoft Sans Serif"/>
              </a:rPr>
              <a:t>skipped question</a:t>
            </a:r>
            <a:r>
              <a:rPr lang="en-US" dirty="0" smtClean="0"/>
              <a:t> </a:t>
            </a:r>
            <a:r>
              <a:rPr lang="en-US" b="1" dirty="0">
                <a:solidFill>
                  <a:srgbClr val="000000"/>
                </a:solidFill>
                <a:latin typeface="Microsoft Sans Serif"/>
              </a:rPr>
              <a:t>29</a:t>
            </a:r>
            <a:r>
              <a:rPr lang="en-US" dirty="0" smtClean="0"/>
              <a:t> </a:t>
            </a:r>
            <a:endParaRPr lang="en-US" dirty="0"/>
          </a:p>
        </p:txBody>
      </p:sp>
      <p:sp>
        <p:nvSpPr>
          <p:cNvPr id="4" name="Slide Number Placeholder 3"/>
          <p:cNvSpPr>
            <a:spLocks noGrp="1"/>
          </p:cNvSpPr>
          <p:nvPr>
            <p:ph type="sldNum" sz="quarter" idx="10"/>
          </p:nvPr>
        </p:nvSpPr>
        <p:spPr/>
        <p:txBody>
          <a:bodyPr/>
          <a:lstStyle/>
          <a:p>
            <a:fld id="{15AB55F5-516F-4995-BD6A-7287FE6908A7}" type="slidenum">
              <a:rPr lang="en-US" smtClean="0"/>
              <a:t>11</a:t>
            </a:fld>
            <a:endParaRPr lang="en-US"/>
          </a:p>
        </p:txBody>
      </p:sp>
    </p:spTree>
    <p:extLst>
      <p:ext uri="{BB962C8B-B14F-4D97-AF65-F5344CB8AC3E}">
        <p14:creationId xmlns:p14="http://schemas.microsoft.com/office/powerpoint/2010/main" val="4238834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14</a:t>
            </a:r>
          </a:p>
          <a:p>
            <a:endParaRPr lang="en-US" dirty="0" smtClean="0"/>
          </a:p>
          <a:p>
            <a:pPr defTabSz="914248"/>
            <a:r>
              <a:rPr lang="en-US" b="1" i="1" dirty="0">
                <a:solidFill>
                  <a:prstClr val="black"/>
                </a:solidFill>
              </a:rPr>
              <a:t>answered question</a:t>
            </a:r>
            <a:r>
              <a:rPr lang="en-US" dirty="0">
                <a:solidFill>
                  <a:prstClr val="black"/>
                </a:solidFill>
              </a:rPr>
              <a:t> </a:t>
            </a:r>
            <a:r>
              <a:rPr lang="en-US" b="1" dirty="0">
                <a:solidFill>
                  <a:prstClr val="black"/>
                </a:solidFill>
              </a:rPr>
              <a:t>61</a:t>
            </a:r>
            <a:endParaRPr lang="en-US" dirty="0">
              <a:solidFill>
                <a:prstClr val="black"/>
              </a:solidFill>
            </a:endParaRPr>
          </a:p>
          <a:p>
            <a:pPr defTabSz="914248"/>
            <a:r>
              <a:rPr lang="en-US" b="1" i="1" dirty="0">
                <a:solidFill>
                  <a:prstClr val="black"/>
                </a:solidFill>
              </a:rPr>
              <a:t>skipped question</a:t>
            </a:r>
            <a:r>
              <a:rPr lang="en-US" dirty="0">
                <a:solidFill>
                  <a:prstClr val="black"/>
                </a:solidFill>
              </a:rPr>
              <a:t> </a:t>
            </a:r>
            <a:r>
              <a:rPr lang="en-US" b="1" dirty="0">
                <a:solidFill>
                  <a:prstClr val="black"/>
                </a:solidFill>
              </a:rPr>
              <a:t>3</a:t>
            </a:r>
            <a:r>
              <a:rPr lang="en-US" dirty="0">
                <a:solidFill>
                  <a:prstClr val="black"/>
                </a:solidFill>
              </a:rPr>
              <a:t> </a:t>
            </a:r>
          </a:p>
          <a:p>
            <a:endParaRPr lang="en-US" dirty="0" smtClean="0"/>
          </a:p>
          <a:p>
            <a:endParaRPr lang="en-US" dirty="0" smtClean="0"/>
          </a:p>
          <a:p>
            <a:r>
              <a:rPr lang="en-US" b="1" dirty="0">
                <a:latin typeface="Microsoft Sans Serif"/>
              </a:rPr>
              <a:t>What subject areas, other than founding documents, would you recommend to further develop the collection?</a:t>
            </a:r>
            <a:r>
              <a:rPr lang="en-US" dirty="0" smtClean="0"/>
              <a:t> </a:t>
            </a:r>
            <a:r>
              <a:rPr lang="en-US" b="1" dirty="0">
                <a:solidFill>
                  <a:srgbClr val="000000"/>
                </a:solidFill>
                <a:latin typeface="Microsoft Sans Serif"/>
              </a:rPr>
              <a:t>Answer Options</a:t>
            </a:r>
            <a:r>
              <a:rPr lang="en-US" dirty="0" smtClean="0"/>
              <a:t> </a:t>
            </a:r>
            <a:r>
              <a:rPr lang="en-US" b="1" dirty="0">
                <a:solidFill>
                  <a:srgbClr val="000000"/>
                </a:solidFill>
                <a:latin typeface="Microsoft Sans Serif"/>
              </a:rPr>
              <a:t>Response Percent</a:t>
            </a:r>
            <a:r>
              <a:rPr lang="en-US" dirty="0" smtClean="0"/>
              <a:t> </a:t>
            </a:r>
            <a:r>
              <a:rPr lang="en-US" b="1" dirty="0">
                <a:solidFill>
                  <a:srgbClr val="000000"/>
                </a:solidFill>
                <a:latin typeface="Microsoft Sans Serif"/>
              </a:rPr>
              <a:t>Response Count</a:t>
            </a:r>
            <a:r>
              <a:rPr lang="en-US" dirty="0" smtClean="0"/>
              <a:t> </a:t>
            </a:r>
          </a:p>
          <a:p>
            <a:r>
              <a:rPr lang="en-US" dirty="0">
                <a:latin typeface="Microsoft Sans Serif"/>
              </a:rPr>
              <a:t>Historical themes and periods, e.g., slavery, civil rights</a:t>
            </a:r>
            <a:r>
              <a:rPr lang="en-US" dirty="0" smtClean="0"/>
              <a:t> </a:t>
            </a:r>
            <a:r>
              <a:rPr lang="en-US" dirty="0">
                <a:latin typeface="Microsoft Sans Serif"/>
              </a:rPr>
              <a:t>78.7%</a:t>
            </a:r>
            <a:r>
              <a:rPr lang="en-US" dirty="0" smtClean="0"/>
              <a:t> 	</a:t>
            </a:r>
            <a:r>
              <a:rPr lang="en-US" dirty="0">
                <a:latin typeface="Microsoft Sans Serif"/>
              </a:rPr>
              <a:t>48</a:t>
            </a:r>
          </a:p>
          <a:p>
            <a:r>
              <a:rPr lang="en-US" dirty="0">
                <a:latin typeface="Microsoft Sans Serif"/>
              </a:rPr>
              <a:t>Cultural themes and time periods, e.g., dance, the visual arts</a:t>
            </a:r>
            <a:r>
              <a:rPr lang="en-US" dirty="0" smtClean="0"/>
              <a:t> </a:t>
            </a:r>
            <a:r>
              <a:rPr lang="en-US" dirty="0">
                <a:latin typeface="Microsoft Sans Serif"/>
              </a:rPr>
              <a:t>59.0%</a:t>
            </a:r>
            <a:r>
              <a:rPr lang="en-US" dirty="0" smtClean="0"/>
              <a:t> 	</a:t>
            </a:r>
            <a:r>
              <a:rPr lang="en-US" dirty="0">
                <a:latin typeface="Microsoft Sans Serif"/>
              </a:rPr>
              <a:t>36</a:t>
            </a:r>
            <a:r>
              <a:rPr lang="en-US" dirty="0" smtClean="0"/>
              <a:t> </a:t>
            </a:r>
          </a:p>
          <a:p>
            <a:r>
              <a:rPr lang="en-US" dirty="0">
                <a:latin typeface="Microsoft Sans Serif"/>
              </a:rPr>
              <a:t>Personalities and notable alumni</a:t>
            </a:r>
            <a:r>
              <a:rPr lang="en-US" dirty="0" smtClean="0"/>
              <a:t> </a:t>
            </a:r>
            <a:r>
              <a:rPr lang="en-US" dirty="0">
                <a:latin typeface="Microsoft Sans Serif"/>
              </a:rPr>
              <a:t>72.1%</a:t>
            </a:r>
            <a:r>
              <a:rPr lang="en-US" dirty="0" smtClean="0"/>
              <a:t> 		</a:t>
            </a:r>
            <a:r>
              <a:rPr lang="en-US" dirty="0">
                <a:latin typeface="Microsoft Sans Serif"/>
              </a:rPr>
              <a:t>44</a:t>
            </a:r>
            <a:r>
              <a:rPr lang="en-US" dirty="0" smtClean="0"/>
              <a:t> </a:t>
            </a:r>
          </a:p>
          <a:p>
            <a:r>
              <a:rPr lang="en-US" dirty="0">
                <a:latin typeface="Microsoft Sans Serif"/>
              </a:rPr>
              <a:t>Other suggested subject areas</a:t>
            </a:r>
            <a:r>
              <a:rPr lang="en-US" dirty="0" smtClean="0"/>
              <a:t> </a:t>
            </a:r>
            <a:r>
              <a:rPr lang="en-US" dirty="0">
                <a:latin typeface="Microsoft Sans Serif"/>
              </a:rPr>
              <a:t>14.8%</a:t>
            </a:r>
            <a:r>
              <a:rPr lang="en-US" dirty="0" smtClean="0"/>
              <a:t> 	</a:t>
            </a:r>
            <a:r>
              <a:rPr lang="en-US" dirty="0">
                <a:latin typeface="Microsoft Sans Serif"/>
              </a:rPr>
              <a:t>9</a:t>
            </a:r>
            <a:r>
              <a:rPr lang="en-US" dirty="0" smtClean="0"/>
              <a:t> </a:t>
            </a:r>
          </a:p>
          <a:p>
            <a:endParaRPr lang="en-US" b="1" i="1" dirty="0">
              <a:solidFill>
                <a:srgbClr val="000000"/>
              </a:solidFill>
              <a:latin typeface="Microsoft Sans Serif"/>
            </a:endParaRPr>
          </a:p>
        </p:txBody>
      </p:sp>
      <p:sp>
        <p:nvSpPr>
          <p:cNvPr id="4" name="Slide Number Placeholder 3"/>
          <p:cNvSpPr>
            <a:spLocks noGrp="1"/>
          </p:cNvSpPr>
          <p:nvPr>
            <p:ph type="sldNum" sz="quarter" idx="10"/>
          </p:nvPr>
        </p:nvSpPr>
        <p:spPr/>
        <p:txBody>
          <a:bodyPr/>
          <a:lstStyle/>
          <a:p>
            <a:fld id="{15AB55F5-516F-4995-BD6A-7287FE6908A7}" type="slidenum">
              <a:rPr lang="en-US" smtClean="0"/>
              <a:t>12</a:t>
            </a:fld>
            <a:endParaRPr lang="en-US"/>
          </a:p>
        </p:txBody>
      </p:sp>
    </p:spTree>
    <p:extLst>
      <p:ext uri="{BB962C8B-B14F-4D97-AF65-F5344CB8AC3E}">
        <p14:creationId xmlns:p14="http://schemas.microsoft.com/office/powerpoint/2010/main" val="1231575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15</a:t>
            </a:r>
          </a:p>
          <a:p>
            <a:endParaRPr lang="en-US" dirty="0" smtClean="0"/>
          </a:p>
          <a:p>
            <a:r>
              <a:rPr lang="en-US" b="1" i="1" dirty="0"/>
              <a:t>answered question</a:t>
            </a:r>
            <a:r>
              <a:rPr lang="en-US" dirty="0" smtClean="0"/>
              <a:t> </a:t>
            </a:r>
            <a:r>
              <a:rPr lang="en-US" b="1" dirty="0"/>
              <a:t>59</a:t>
            </a:r>
            <a:r>
              <a:rPr lang="en-US" dirty="0" smtClean="0"/>
              <a:t> </a:t>
            </a:r>
          </a:p>
          <a:p>
            <a:r>
              <a:rPr lang="en-US" b="1" i="1" dirty="0"/>
              <a:t>skipped question</a:t>
            </a:r>
            <a:r>
              <a:rPr lang="en-US" dirty="0" smtClean="0"/>
              <a:t> </a:t>
            </a:r>
            <a:r>
              <a:rPr lang="en-US" b="1" dirty="0"/>
              <a:t>5</a:t>
            </a:r>
            <a:r>
              <a:rPr lang="en-US" dirty="0" smtClean="0"/>
              <a:t> </a:t>
            </a:r>
          </a:p>
          <a:p>
            <a:endParaRPr lang="en-US" dirty="0" smtClean="0"/>
          </a:p>
          <a:p>
            <a:endParaRPr lang="en-US" dirty="0" smtClean="0"/>
          </a:p>
          <a:p>
            <a:r>
              <a:rPr lang="en-US" b="1" dirty="0"/>
              <a:t>How can the HBCU Library Alliance support your digital activities?</a:t>
            </a:r>
            <a:r>
              <a:rPr lang="en-US" dirty="0" smtClean="0"/>
              <a:t> </a:t>
            </a:r>
          </a:p>
          <a:p>
            <a:r>
              <a:rPr lang="en-US" b="1" dirty="0"/>
              <a:t>Answer Options</a:t>
            </a:r>
            <a:r>
              <a:rPr lang="en-US" dirty="0" smtClean="0"/>
              <a:t> </a:t>
            </a:r>
          </a:p>
          <a:p>
            <a:r>
              <a:rPr lang="en-US" b="1" dirty="0"/>
              <a:t>Response Count</a:t>
            </a:r>
            <a:r>
              <a:rPr lang="en-US" dirty="0" smtClean="0"/>
              <a:t> </a:t>
            </a:r>
            <a:r>
              <a:rPr lang="en-US" dirty="0"/>
              <a:t> </a:t>
            </a:r>
            <a:r>
              <a:rPr lang="en-US" dirty="0" smtClean="0"/>
              <a:t> </a:t>
            </a:r>
            <a:r>
              <a:rPr lang="en-US" dirty="0"/>
              <a:t>59</a:t>
            </a:r>
            <a:r>
              <a:rPr lang="en-US" dirty="0" smtClean="0"/>
              <a:t> </a:t>
            </a:r>
          </a:p>
        </p:txBody>
      </p:sp>
      <p:sp>
        <p:nvSpPr>
          <p:cNvPr id="4" name="Slide Number Placeholder 3"/>
          <p:cNvSpPr>
            <a:spLocks noGrp="1"/>
          </p:cNvSpPr>
          <p:nvPr>
            <p:ph type="sldNum" sz="quarter" idx="10"/>
          </p:nvPr>
        </p:nvSpPr>
        <p:spPr/>
        <p:txBody>
          <a:bodyPr/>
          <a:lstStyle/>
          <a:p>
            <a:fld id="{15AB55F5-516F-4995-BD6A-7287FE6908A7}" type="slidenum">
              <a:rPr lang="en-US" smtClean="0"/>
              <a:t>13</a:t>
            </a:fld>
            <a:endParaRPr lang="en-US"/>
          </a:p>
        </p:txBody>
      </p:sp>
    </p:spTree>
    <p:extLst>
      <p:ext uri="{BB962C8B-B14F-4D97-AF65-F5344CB8AC3E}">
        <p14:creationId xmlns:p14="http://schemas.microsoft.com/office/powerpoint/2010/main" val="395428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r>
              <a:rPr lang="en-US" dirty="0"/>
              <a:t>What improvements would you propose for the portal? http://hbcudigitallibrary.auctr.edu</a:t>
            </a:r>
          </a:p>
          <a:p>
            <a:pPr rtl="0" eaLnBrk="1" fontAlgn="ctr" latinLnBrk="0" hangingPunct="1"/>
            <a:r>
              <a:rPr lang="en-US" dirty="0"/>
              <a:t>Answer Options</a:t>
            </a:r>
          </a:p>
          <a:p>
            <a:pPr rtl="0" eaLnBrk="1" fontAlgn="ctr" latinLnBrk="0" hangingPunct="1"/>
            <a:r>
              <a:rPr lang="en-US" dirty="0"/>
              <a:t>Response Count</a:t>
            </a:r>
          </a:p>
          <a:p>
            <a:pPr rtl="0" eaLnBrk="1" fontAlgn="b" latinLnBrk="0" hangingPunct="1"/>
            <a:r>
              <a:rPr lang="en-US" dirty="0"/>
              <a:t> </a:t>
            </a:r>
          </a:p>
          <a:p>
            <a:pPr rtl="0" eaLnBrk="1" fontAlgn="ctr" latinLnBrk="0" hangingPunct="1"/>
            <a:r>
              <a:rPr lang="en-US" dirty="0"/>
              <a:t>43</a:t>
            </a:r>
          </a:p>
          <a:p>
            <a:pPr rtl="0" eaLnBrk="1" fontAlgn="b" latinLnBrk="0" hangingPunct="1"/>
            <a:r>
              <a:rPr lang="en-US" dirty="0"/>
              <a:t>answered question</a:t>
            </a:r>
          </a:p>
          <a:p>
            <a:pPr rtl="0" eaLnBrk="1" fontAlgn="b" latinLnBrk="0" hangingPunct="1"/>
            <a:r>
              <a:rPr lang="en-US" dirty="0"/>
              <a:t>43</a:t>
            </a:r>
          </a:p>
          <a:p>
            <a:pPr rtl="0" eaLnBrk="1" fontAlgn="b" latinLnBrk="0" hangingPunct="1"/>
            <a:r>
              <a:rPr lang="en-US" dirty="0"/>
              <a:t>skipped question</a:t>
            </a:r>
          </a:p>
          <a:p>
            <a:pPr rtl="0" eaLnBrk="1" fontAlgn="b" latinLnBrk="0" hangingPunct="1"/>
            <a:r>
              <a:rPr lang="en-US" dirty="0"/>
              <a:t>21</a:t>
            </a:r>
          </a:p>
          <a:p>
            <a:endParaRPr lang="en-US" dirty="0"/>
          </a:p>
        </p:txBody>
      </p:sp>
      <p:sp>
        <p:nvSpPr>
          <p:cNvPr id="4" name="Slide Number Placeholder 3"/>
          <p:cNvSpPr>
            <a:spLocks noGrp="1"/>
          </p:cNvSpPr>
          <p:nvPr>
            <p:ph type="sldNum" sz="quarter" idx="10"/>
          </p:nvPr>
        </p:nvSpPr>
        <p:spPr/>
        <p:txBody>
          <a:bodyPr/>
          <a:lstStyle/>
          <a:p>
            <a:fld id="{15AB55F5-516F-4995-BD6A-7287FE6908A7}" type="slidenum">
              <a:rPr lang="en-US" smtClean="0"/>
              <a:t>14</a:t>
            </a:fld>
            <a:endParaRPr lang="en-US"/>
          </a:p>
        </p:txBody>
      </p:sp>
    </p:spTree>
    <p:extLst>
      <p:ext uri="{BB962C8B-B14F-4D97-AF65-F5344CB8AC3E}">
        <p14:creationId xmlns:p14="http://schemas.microsoft.com/office/powerpoint/2010/main" val="3876807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AB55F5-516F-4995-BD6A-7287FE6908A7}" type="slidenum">
              <a:rPr lang="en-US" smtClean="0"/>
              <a:t>15</a:t>
            </a:fld>
            <a:endParaRPr lang="en-US"/>
          </a:p>
        </p:txBody>
      </p:sp>
    </p:spTree>
    <p:extLst>
      <p:ext uri="{BB962C8B-B14F-4D97-AF65-F5344CB8AC3E}">
        <p14:creationId xmlns:p14="http://schemas.microsoft.com/office/powerpoint/2010/main" val="4267200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77580411-D261-4A81-8FAC-2A744055EC5F}" type="datetimeFigureOut">
              <a:rPr lang="en-US" smtClean="0"/>
              <a:t>10/10/2016</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D21DDA1-D629-44CF-8A12-06CEE01F5898}"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580411-D261-4A81-8FAC-2A744055EC5F}"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1DDA1-D629-44CF-8A12-06CEE01F5898}"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580411-D261-4A81-8FAC-2A744055EC5F}"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1DDA1-D629-44CF-8A12-06CEE01F5898}"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580411-D261-4A81-8FAC-2A744055EC5F}"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1DDA1-D629-44CF-8A12-06CEE01F5898}"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580411-D261-4A81-8FAC-2A744055EC5F}"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1DDA1-D629-44CF-8A12-06CEE01F589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7580411-D261-4A81-8FAC-2A744055EC5F}"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1DDA1-D629-44CF-8A12-06CEE01F5898}"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580411-D261-4A81-8FAC-2A744055EC5F}"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1DDA1-D629-44CF-8A12-06CEE01F5898}"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580411-D261-4A81-8FAC-2A744055EC5F}"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1DDA1-D629-44CF-8A12-06CEE01F5898}"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580411-D261-4A81-8FAC-2A744055EC5F}"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1DDA1-D629-44CF-8A12-06CEE01F589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580411-D261-4A81-8FAC-2A744055EC5F}"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1DDA1-D629-44CF-8A12-06CEE01F589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580411-D261-4A81-8FAC-2A744055EC5F}"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1DDA1-D629-44CF-8A12-06CEE01F589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77580411-D261-4A81-8FAC-2A744055EC5F}" type="datetimeFigureOut">
              <a:rPr lang="en-US" smtClean="0"/>
              <a:t>10/10/2016</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6D21DDA1-D629-44CF-8A12-06CEE01F589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hyperlink" Target="http://contentdm.auctr.edu/" TargetMode="External"/><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7685" y="144905"/>
            <a:ext cx="3403347" cy="3963545"/>
          </a:xfrm>
        </p:spPr>
        <p:txBody>
          <a:bodyPr>
            <a:noAutofit/>
          </a:bodyPr>
          <a:lstStyle/>
          <a:p>
            <a:pPr fontAlgn="auto">
              <a:spcAft>
                <a:spcPts val="0"/>
              </a:spcAft>
              <a:defRPr/>
            </a:pPr>
            <a:r>
              <a:rPr lang="en-US" sz="3600" dirty="0" smtClean="0">
                <a:solidFill>
                  <a:schemeClr val="bg1"/>
                </a:solidFill>
                <a:ea typeface="+mj-ea"/>
              </a:rPr>
              <a:t>The HBCU LA Digital Initiatives Project Update </a:t>
            </a:r>
            <a:endParaRPr lang="en-US" sz="3600" dirty="0">
              <a:solidFill>
                <a:schemeClr val="bg1"/>
              </a:solidFill>
              <a:ea typeface="+mj-ea"/>
            </a:endParaRPr>
          </a:p>
        </p:txBody>
      </p:sp>
      <p:pic>
        <p:nvPicPr>
          <p:cNvPr id="14339" name="Content Placeholder 7" descr="class-architecture-tu.jpeg"/>
          <p:cNvPicPr>
            <a:picLocks noGrp="1" noChangeAspect="1"/>
          </p:cNvPicPr>
          <p:nvPr/>
        </p:nvPicPr>
        <p:blipFill>
          <a:blip r:embed="rId3"/>
          <a:srcRect l="-22881" r="-22881"/>
          <a:stretch>
            <a:fillRect/>
          </a:stretch>
        </p:blipFill>
        <p:spPr bwMode="auto">
          <a:xfrm>
            <a:off x="3124200" y="397555"/>
            <a:ext cx="6697663" cy="3678237"/>
          </a:xfrm>
          <a:prstGeom prst="rect">
            <a:avLst/>
          </a:prstGeom>
          <a:noFill/>
          <a:ln w="9525">
            <a:noFill/>
            <a:miter lim="800000"/>
            <a:headEnd/>
            <a:tailEnd/>
          </a:ln>
        </p:spPr>
      </p:pic>
      <p:sp>
        <p:nvSpPr>
          <p:cNvPr id="5" name="TextBox 4"/>
          <p:cNvSpPr txBox="1"/>
          <p:nvPr/>
        </p:nvSpPr>
        <p:spPr>
          <a:xfrm>
            <a:off x="4038600" y="4108450"/>
            <a:ext cx="4337050" cy="522288"/>
          </a:xfrm>
          <a:prstGeom prst="rect">
            <a:avLst/>
          </a:prstGeom>
          <a:noFill/>
        </p:spPr>
        <p:txBody>
          <a:bodyPr>
            <a:spAutoFit/>
          </a:bodyPr>
          <a:lstStyle/>
          <a:p>
            <a:r>
              <a:rPr lang="en-US" sz="1400" b="1" dirty="0">
                <a:solidFill>
                  <a:schemeClr val="bg1"/>
                </a:solidFill>
                <a:latin typeface="Lucida Sans Unicode" pitchFamily="-105" charset="-52"/>
              </a:rPr>
              <a:t>Students in an architecture class. Tuskegee University. Used with permission.</a:t>
            </a:r>
          </a:p>
        </p:txBody>
      </p:sp>
      <p:sp>
        <p:nvSpPr>
          <p:cNvPr id="14341" name="TextBox 5"/>
          <p:cNvSpPr txBox="1">
            <a:spLocks noChangeArrowheads="1"/>
          </p:cNvSpPr>
          <p:nvPr/>
        </p:nvSpPr>
        <p:spPr bwMode="auto">
          <a:xfrm>
            <a:off x="836613" y="5545138"/>
            <a:ext cx="7693025" cy="1077218"/>
          </a:xfrm>
          <a:prstGeom prst="rect">
            <a:avLst/>
          </a:prstGeom>
          <a:noFill/>
          <a:ln w="9525">
            <a:noFill/>
            <a:miter lim="800000"/>
            <a:headEnd/>
            <a:tailEnd/>
          </a:ln>
        </p:spPr>
        <p:txBody>
          <a:bodyPr>
            <a:spAutoFit/>
          </a:bodyPr>
          <a:lstStyle/>
          <a:p>
            <a:pPr algn="ctr"/>
            <a:r>
              <a:rPr lang="en-US" sz="1600" b="1" dirty="0">
                <a:solidFill>
                  <a:schemeClr val="bg1"/>
                </a:solidFill>
                <a:latin typeface="Lucida Sans Unicode" pitchFamily="-105" charset="-52"/>
              </a:rPr>
              <a:t>Janice Franklin, Ph.D., </a:t>
            </a:r>
            <a:r>
              <a:rPr lang="en-US" sz="1600" b="1" dirty="0" smtClean="0">
                <a:solidFill>
                  <a:schemeClr val="bg1"/>
                </a:solidFill>
                <a:latin typeface="Lucida Sans Unicode" pitchFamily="-105" charset="-52"/>
              </a:rPr>
              <a:t>and </a:t>
            </a:r>
            <a:r>
              <a:rPr lang="en-US" sz="1600" b="1" dirty="0">
                <a:solidFill>
                  <a:schemeClr val="bg1"/>
                </a:solidFill>
                <a:latin typeface="Lucida Sans Unicode" pitchFamily="-105" charset="-52"/>
              </a:rPr>
              <a:t>Cedric </a:t>
            </a:r>
            <a:r>
              <a:rPr lang="en-US" sz="1600" b="1" dirty="0" smtClean="0">
                <a:solidFill>
                  <a:schemeClr val="bg1"/>
                </a:solidFill>
                <a:latin typeface="Lucida Sans Unicode" pitchFamily="-105" charset="-52"/>
              </a:rPr>
              <a:t>Davis, MBA, MLS</a:t>
            </a:r>
            <a:endParaRPr lang="en-US" sz="1600" b="1" dirty="0">
              <a:solidFill>
                <a:schemeClr val="bg1"/>
              </a:solidFill>
              <a:latin typeface="Lucida Sans Unicode" pitchFamily="-105" charset="-52"/>
            </a:endParaRPr>
          </a:p>
          <a:p>
            <a:pPr algn="ctr"/>
            <a:r>
              <a:rPr lang="en-US" sz="1600" dirty="0" smtClean="0">
                <a:solidFill>
                  <a:schemeClr val="bg1"/>
                </a:solidFill>
                <a:latin typeface="Lucida Sans Unicode" pitchFamily="-105" charset="-52"/>
              </a:rPr>
              <a:t>October 10, 2016</a:t>
            </a:r>
          </a:p>
          <a:p>
            <a:pPr algn="ctr"/>
            <a:r>
              <a:rPr lang="en-US" sz="1600" dirty="0" smtClean="0">
                <a:solidFill>
                  <a:schemeClr val="bg1"/>
                </a:solidFill>
                <a:latin typeface="Lucida Sans Unicode" pitchFamily="-105" charset="-52"/>
              </a:rPr>
              <a:t>HBCU Library Alliance Membership Meeting</a:t>
            </a:r>
          </a:p>
          <a:p>
            <a:pPr algn="ctr"/>
            <a:r>
              <a:rPr lang="en-US" sz="1600" dirty="0" smtClean="0">
                <a:solidFill>
                  <a:schemeClr val="bg1"/>
                </a:solidFill>
                <a:latin typeface="Lucida Sans Unicode" pitchFamily="-105" charset="-52"/>
              </a:rPr>
              <a:t>Atlanta, Georgia</a:t>
            </a:r>
            <a:endParaRPr lang="en-US" sz="1600" dirty="0">
              <a:solidFill>
                <a:schemeClr val="bg1"/>
              </a:solidFill>
              <a:latin typeface="Lucida Sans Unicode" pitchFamily="-105" charset="-52"/>
            </a:endParaRPr>
          </a:p>
        </p:txBody>
      </p:sp>
    </p:spTree>
    <p:extLst>
      <p:ext uri="{BB962C8B-B14F-4D97-AF65-F5344CB8AC3E}">
        <p14:creationId xmlns:p14="http://schemas.microsoft.com/office/powerpoint/2010/main" val="506741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382000" cy="1054250"/>
          </a:xfrm>
        </p:spPr>
        <p:txBody>
          <a:bodyPr/>
          <a:lstStyle/>
          <a:p>
            <a:r>
              <a:rPr lang="en-US" sz="4400" dirty="0" smtClean="0"/>
              <a:t/>
            </a:r>
            <a:br>
              <a:rPr lang="en-US" sz="4400" dirty="0" smtClean="0"/>
            </a:br>
            <a:r>
              <a:rPr lang="en-US" b="1" dirty="0" smtClean="0"/>
              <a:t>W</a:t>
            </a:r>
            <a:r>
              <a:rPr lang="en-US" sz="2800" b="1" dirty="0" smtClean="0">
                <a:solidFill>
                  <a:schemeClr val="tx1"/>
                </a:solidFill>
              </a:rPr>
              <a:t>hat </a:t>
            </a:r>
            <a:r>
              <a:rPr lang="en-US" sz="2800" b="1" dirty="0">
                <a:solidFill>
                  <a:schemeClr val="tx1"/>
                </a:solidFill>
              </a:rPr>
              <a:t>do you consider as value of the </a:t>
            </a:r>
            <a:r>
              <a:rPr lang="en-US" sz="2800" b="1" dirty="0" smtClean="0">
                <a:solidFill>
                  <a:schemeClr val="tx1"/>
                </a:solidFill>
              </a:rPr>
              <a:t/>
            </a:r>
            <a:br>
              <a:rPr lang="en-US" sz="2800" b="1" dirty="0" smtClean="0">
                <a:solidFill>
                  <a:schemeClr val="tx1"/>
                </a:solidFill>
              </a:rPr>
            </a:br>
            <a:r>
              <a:rPr lang="en-US" sz="2800" b="1" dirty="0" smtClean="0">
                <a:solidFill>
                  <a:schemeClr val="tx1"/>
                </a:solidFill>
              </a:rPr>
              <a:t>HBCU </a:t>
            </a:r>
            <a:r>
              <a:rPr lang="en-US" sz="2800" b="1" dirty="0">
                <a:solidFill>
                  <a:schemeClr val="tx1"/>
                </a:solidFill>
              </a:rPr>
              <a:t>Library Alliance Digital Initiative? </a:t>
            </a:r>
            <a:endParaRPr lang="en-US" b="1" dirty="0"/>
          </a:p>
        </p:txBody>
      </p:sp>
      <p:sp>
        <p:nvSpPr>
          <p:cNvPr id="5" name="Content Placeholder 4"/>
          <p:cNvSpPr>
            <a:spLocks noGrp="1"/>
          </p:cNvSpPr>
          <p:nvPr>
            <p:ph idx="1"/>
          </p:nvPr>
        </p:nvSpPr>
        <p:spPr/>
        <p:txBody>
          <a:bodyPr>
            <a:normAutofit lnSpcReduction="10000"/>
          </a:bodyPr>
          <a:lstStyle/>
          <a:p>
            <a:r>
              <a:rPr lang="en-US" dirty="0" smtClean="0"/>
              <a:t>Keeping our history alive</a:t>
            </a:r>
          </a:p>
          <a:p>
            <a:endParaRPr lang="en-US" dirty="0" smtClean="0"/>
          </a:p>
          <a:p>
            <a:r>
              <a:rPr lang="en-US" dirty="0" smtClean="0"/>
              <a:t>Making materials accessible</a:t>
            </a:r>
          </a:p>
          <a:p>
            <a:endParaRPr lang="en-US" dirty="0" smtClean="0"/>
          </a:p>
          <a:p>
            <a:r>
              <a:rPr lang="en-US" dirty="0" smtClean="0"/>
              <a:t>Centralized collaborative platform</a:t>
            </a:r>
          </a:p>
          <a:p>
            <a:endParaRPr lang="en-US" dirty="0" smtClean="0"/>
          </a:p>
          <a:p>
            <a:r>
              <a:rPr lang="en-US" dirty="0" smtClean="0"/>
              <a:t>Preservation of HBCU history</a:t>
            </a:r>
          </a:p>
          <a:p>
            <a:endParaRPr lang="en-US" dirty="0" smtClean="0"/>
          </a:p>
          <a:p>
            <a:r>
              <a:rPr lang="en-US" dirty="0" smtClean="0"/>
              <a:t>Digital Initiative provides resources &amp; training</a:t>
            </a:r>
          </a:p>
        </p:txBody>
      </p:sp>
    </p:spTree>
    <p:extLst>
      <p:ext uri="{BB962C8B-B14F-4D97-AF65-F5344CB8AC3E}">
        <p14:creationId xmlns:p14="http://schemas.microsoft.com/office/powerpoint/2010/main" val="1765574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533400"/>
            <a:ext cx="7756263" cy="1054250"/>
          </a:xfrm>
        </p:spPr>
        <p:txBody>
          <a:bodyPr/>
          <a:lstStyle/>
          <a:p>
            <a:r>
              <a:rPr lang="en-US" b="1" dirty="0" smtClean="0"/>
              <a:t>I</a:t>
            </a:r>
            <a:r>
              <a:rPr lang="en-US" sz="2800" b="1" dirty="0" smtClean="0">
                <a:solidFill>
                  <a:schemeClr val="tx1"/>
                </a:solidFill>
              </a:rPr>
              <a:t>f you have not received training, please identify the area where training is needed.</a:t>
            </a:r>
            <a:endParaRPr lang="en-US" sz="2800" b="1" dirty="0">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0333456"/>
              </p:ext>
            </p:extLst>
          </p:nvPr>
        </p:nvGraphicFramePr>
        <p:xfrm>
          <a:off x="698500" y="2247900"/>
          <a:ext cx="7747000" cy="38782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839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685800"/>
            <a:ext cx="7756263" cy="1054250"/>
          </a:xfrm>
        </p:spPr>
        <p:txBody>
          <a:bodyPr/>
          <a:lstStyle/>
          <a:p>
            <a:r>
              <a:rPr lang="en-US" b="1" dirty="0" smtClean="0"/>
              <a:t>W</a:t>
            </a:r>
            <a:r>
              <a:rPr lang="en-US" sz="2800" b="1" dirty="0" smtClean="0">
                <a:solidFill>
                  <a:schemeClr val="tx1"/>
                </a:solidFill>
              </a:rPr>
              <a:t>hat </a:t>
            </a:r>
            <a:r>
              <a:rPr lang="en-US" sz="2800" b="1" dirty="0">
                <a:solidFill>
                  <a:schemeClr val="tx1"/>
                </a:solidFill>
              </a:rPr>
              <a:t>subject areas, other than founding documents, would you recommend to further develop the collection?</a:t>
            </a:r>
            <a:r>
              <a:rPr lang="en-US" sz="2800" dirty="0"/>
              <a:t/>
            </a:r>
            <a:br>
              <a:rPr lang="en-US" sz="2800" dirty="0"/>
            </a:br>
            <a:endParaRPr lang="en-US" sz="4800"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427884"/>
              </p:ext>
            </p:extLst>
          </p:nvPr>
        </p:nvGraphicFramePr>
        <p:xfrm>
          <a:off x="698500" y="2247900"/>
          <a:ext cx="7747000" cy="38782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6368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Provide funding </a:t>
            </a:r>
            <a:r>
              <a:rPr lang="en-US" dirty="0"/>
              <a:t>and </a:t>
            </a:r>
            <a:r>
              <a:rPr lang="en-US" dirty="0" smtClean="0"/>
              <a:t>training</a:t>
            </a:r>
          </a:p>
          <a:p>
            <a:endParaRPr lang="en-US" dirty="0" smtClean="0"/>
          </a:p>
          <a:p>
            <a:r>
              <a:rPr lang="en-US" dirty="0"/>
              <a:t>Provide information on grant </a:t>
            </a:r>
            <a:r>
              <a:rPr lang="en-US" dirty="0" smtClean="0"/>
              <a:t>opportunities</a:t>
            </a:r>
          </a:p>
          <a:p>
            <a:endParaRPr lang="en-US" dirty="0" smtClean="0"/>
          </a:p>
          <a:p>
            <a:r>
              <a:rPr lang="en-US" dirty="0"/>
              <a:t>Provide mentors who are participants in the portal for those who are </a:t>
            </a:r>
            <a:r>
              <a:rPr lang="en-US" dirty="0" smtClean="0"/>
              <a:t>interested</a:t>
            </a:r>
          </a:p>
          <a:p>
            <a:endParaRPr lang="en-US" dirty="0" smtClean="0"/>
          </a:p>
          <a:p>
            <a:r>
              <a:rPr lang="en-US" dirty="0" smtClean="0"/>
              <a:t>Support digital </a:t>
            </a:r>
            <a:r>
              <a:rPr lang="en-US" dirty="0"/>
              <a:t>activities by providing training and mentorship to create and sustain a digital project</a:t>
            </a:r>
            <a:endParaRPr lang="en-US" dirty="0" smtClean="0"/>
          </a:p>
          <a:p>
            <a:endParaRPr lang="en-US" dirty="0"/>
          </a:p>
        </p:txBody>
      </p:sp>
      <p:sp>
        <p:nvSpPr>
          <p:cNvPr id="3" name="Title 2"/>
          <p:cNvSpPr>
            <a:spLocks noGrp="1"/>
          </p:cNvSpPr>
          <p:nvPr>
            <p:ph type="title"/>
          </p:nvPr>
        </p:nvSpPr>
        <p:spPr>
          <a:xfrm>
            <a:off x="381000" y="914400"/>
            <a:ext cx="8534400" cy="1054250"/>
          </a:xfrm>
        </p:spPr>
        <p:txBody>
          <a:bodyPr/>
          <a:lstStyle/>
          <a:p>
            <a:r>
              <a:rPr lang="en-US" dirty="0" smtClean="0"/>
              <a:t>H</a:t>
            </a:r>
            <a:r>
              <a:rPr lang="en-US" sz="2800" b="1" dirty="0" smtClean="0">
                <a:solidFill>
                  <a:schemeClr val="tx1"/>
                </a:solidFill>
              </a:rPr>
              <a:t>ow </a:t>
            </a:r>
            <a:r>
              <a:rPr lang="en-US" sz="2800" b="1" dirty="0">
                <a:solidFill>
                  <a:schemeClr val="tx1"/>
                </a:solidFill>
              </a:rPr>
              <a:t>can the HBCU Library Alliance support your digital activities?</a:t>
            </a:r>
            <a:r>
              <a:rPr lang="en-US" sz="2800" dirty="0"/>
              <a:t> </a:t>
            </a:r>
            <a:r>
              <a:rPr lang="en-US" sz="3200" dirty="0"/>
              <a:t/>
            </a:r>
            <a:br>
              <a:rPr lang="en-US" sz="3200" dirty="0"/>
            </a:br>
            <a:r>
              <a:rPr lang="en-US" sz="2400" dirty="0"/>
              <a:t/>
            </a:r>
            <a:br>
              <a:rPr lang="en-US" sz="2400" dirty="0"/>
            </a:br>
            <a:endParaRPr lang="en-US" dirty="0"/>
          </a:p>
        </p:txBody>
      </p:sp>
    </p:spTree>
    <p:extLst>
      <p:ext uri="{BB962C8B-B14F-4D97-AF65-F5344CB8AC3E}">
        <p14:creationId xmlns:p14="http://schemas.microsoft.com/office/powerpoint/2010/main" val="521380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81000"/>
            <a:ext cx="7756263" cy="1054250"/>
          </a:xfrm>
        </p:spPr>
        <p:txBody>
          <a:bodyPr/>
          <a:lstStyle/>
          <a:p>
            <a:r>
              <a:rPr lang="en-US" dirty="0" smtClean="0"/>
              <a:t>W</a:t>
            </a:r>
            <a:r>
              <a:rPr lang="en-US" sz="2800" dirty="0" smtClean="0">
                <a:solidFill>
                  <a:schemeClr val="tx1"/>
                </a:solidFill>
              </a:rPr>
              <a:t>hat </a:t>
            </a:r>
            <a:r>
              <a:rPr lang="en-US" sz="2800" dirty="0">
                <a:solidFill>
                  <a:schemeClr val="tx1"/>
                </a:solidFill>
              </a:rPr>
              <a:t>improvements would you propose for </a:t>
            </a:r>
            <a:r>
              <a:rPr lang="en-US" sz="2800" dirty="0" smtClean="0">
                <a:solidFill>
                  <a:schemeClr val="tx1"/>
                </a:solidFill>
              </a:rPr>
              <a:t>the portal?</a:t>
            </a:r>
            <a:endParaRPr lang="en-US" dirty="0">
              <a:solidFill>
                <a:schemeClr val="tx1"/>
              </a:solidFill>
            </a:endParaRPr>
          </a:p>
        </p:txBody>
      </p:sp>
      <p:sp>
        <p:nvSpPr>
          <p:cNvPr id="6" name="Content Placeholder 5"/>
          <p:cNvSpPr>
            <a:spLocks noGrp="1"/>
          </p:cNvSpPr>
          <p:nvPr>
            <p:ph idx="1"/>
          </p:nvPr>
        </p:nvSpPr>
        <p:spPr/>
        <p:txBody>
          <a:bodyPr>
            <a:normAutofit lnSpcReduction="10000"/>
          </a:bodyPr>
          <a:lstStyle/>
          <a:p>
            <a:r>
              <a:rPr lang="en-US" dirty="0"/>
              <a:t>Portal needs to be responsive for mobile devices and varied screen sizes. Font size is too </a:t>
            </a:r>
            <a:r>
              <a:rPr lang="en-US" dirty="0" smtClean="0"/>
              <a:t>small</a:t>
            </a:r>
            <a:endParaRPr lang="en-US" dirty="0"/>
          </a:p>
          <a:p>
            <a:endParaRPr lang="en-US" dirty="0" smtClean="0"/>
          </a:p>
          <a:p>
            <a:r>
              <a:rPr lang="en-US" dirty="0"/>
              <a:t>Perhaps increased marketing of the </a:t>
            </a:r>
            <a:r>
              <a:rPr lang="en-US" dirty="0" smtClean="0"/>
              <a:t>portal</a:t>
            </a:r>
          </a:p>
          <a:p>
            <a:endParaRPr lang="en-US" dirty="0" smtClean="0"/>
          </a:p>
          <a:p>
            <a:r>
              <a:rPr lang="en-US" dirty="0" smtClean="0"/>
              <a:t>Work </a:t>
            </a:r>
            <a:r>
              <a:rPr lang="en-US" dirty="0"/>
              <a:t>to include more unrepresented (or under-represented) institutions and </a:t>
            </a:r>
            <a:r>
              <a:rPr lang="en-US" dirty="0" smtClean="0"/>
              <a:t>collections</a:t>
            </a:r>
          </a:p>
          <a:p>
            <a:endParaRPr lang="en-US" dirty="0" smtClean="0"/>
          </a:p>
          <a:p>
            <a:r>
              <a:rPr lang="en-US" dirty="0"/>
              <a:t>Additional server space to upload items and retraining</a:t>
            </a:r>
          </a:p>
        </p:txBody>
      </p:sp>
    </p:spTree>
    <p:extLst>
      <p:ext uri="{BB962C8B-B14F-4D97-AF65-F5344CB8AC3E}">
        <p14:creationId xmlns:p14="http://schemas.microsoft.com/office/powerpoint/2010/main" val="34438442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sz="3100" dirty="0"/>
              <a:t>Assisting those of us who are not currently apart of the project to get up and running as soon as </a:t>
            </a:r>
            <a:r>
              <a:rPr lang="en-US" sz="3100" dirty="0" smtClean="0"/>
              <a:t>possible</a:t>
            </a:r>
          </a:p>
          <a:p>
            <a:endParaRPr lang="en-US" sz="1800" dirty="0" smtClean="0"/>
          </a:p>
          <a:p>
            <a:endParaRPr lang="en-US" sz="1800" dirty="0" smtClean="0"/>
          </a:p>
          <a:p>
            <a:r>
              <a:rPr lang="en-US" sz="3100" dirty="0"/>
              <a:t>Allow institutions to apply for mini grants in order to help digitize their unique collections</a:t>
            </a:r>
            <a:r>
              <a:rPr lang="en-US" sz="3100" dirty="0" smtClean="0"/>
              <a:t>.</a:t>
            </a:r>
          </a:p>
          <a:p>
            <a:endParaRPr lang="en-US" sz="1800" dirty="0" smtClean="0"/>
          </a:p>
          <a:p>
            <a:r>
              <a:rPr lang="en-US" sz="3100" dirty="0"/>
              <a:t>Expanding opportunity for </a:t>
            </a:r>
            <a:r>
              <a:rPr lang="en-US" sz="3100" dirty="0" smtClean="0"/>
              <a:t>hosting </a:t>
            </a:r>
            <a:r>
              <a:rPr lang="en-US" sz="3100" dirty="0"/>
              <a:t>collections and reaching out to those HBCU who have closed but their history needs preservation</a:t>
            </a:r>
            <a:r>
              <a:rPr lang="en-US" sz="3100" dirty="0" smtClean="0"/>
              <a:t>.</a:t>
            </a:r>
          </a:p>
          <a:p>
            <a:endParaRPr lang="en-US" sz="1800" dirty="0" smtClean="0"/>
          </a:p>
          <a:p>
            <a:r>
              <a:rPr lang="en-US" sz="3400" dirty="0"/>
              <a:t>Refresh training for current members and a grant to include several more </a:t>
            </a:r>
            <a:r>
              <a:rPr lang="en-US" sz="3400" dirty="0" smtClean="0"/>
              <a:t>institutions</a:t>
            </a:r>
            <a:endParaRPr lang="en-US" sz="3400" dirty="0"/>
          </a:p>
        </p:txBody>
      </p:sp>
      <p:sp>
        <p:nvSpPr>
          <p:cNvPr id="4" name="Title 2"/>
          <p:cNvSpPr txBox="1">
            <a:spLocks/>
          </p:cNvSpPr>
          <p:nvPr/>
        </p:nvSpPr>
        <p:spPr>
          <a:xfrm>
            <a:off x="892628" y="685800"/>
            <a:ext cx="7756263"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err="1" smtClean="0"/>
              <a:t>I</a:t>
            </a:r>
            <a:r>
              <a:rPr lang="en-US" sz="2800" dirty="0" err="1" smtClean="0"/>
              <a:t>mprovments</a:t>
            </a:r>
            <a:r>
              <a:rPr lang="en-US" sz="2800" dirty="0" smtClean="0"/>
              <a:t> </a:t>
            </a:r>
            <a:r>
              <a:rPr lang="en-US" sz="2800" dirty="0" err="1" smtClean="0"/>
              <a:t>Cont</a:t>
            </a:r>
            <a:r>
              <a:rPr lang="en-US" sz="2800" dirty="0" smtClean="0"/>
              <a:t>…</a:t>
            </a:r>
            <a:r>
              <a:rPr lang="en-US" dirty="0" smtClean="0"/>
              <a:t/>
            </a:r>
            <a:br>
              <a:rPr lang="en-US" dirty="0" smtClean="0"/>
            </a:br>
            <a:endParaRPr lang="en-US" dirty="0"/>
          </a:p>
        </p:txBody>
      </p:sp>
    </p:spTree>
    <p:extLst>
      <p:ext uri="{BB962C8B-B14F-4D97-AF65-F5344CB8AC3E}">
        <p14:creationId xmlns:p14="http://schemas.microsoft.com/office/powerpoint/2010/main" val="428230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62845496"/>
              </p:ext>
            </p:extLst>
          </p:nvPr>
        </p:nvGraphicFramePr>
        <p:xfrm>
          <a:off x="381000" y="21336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dirty="0" smtClean="0"/>
              <a:t>Survey Summary</a:t>
            </a:r>
            <a:endParaRPr lang="en-US" dirty="0"/>
          </a:p>
        </p:txBody>
      </p:sp>
    </p:spTree>
    <p:extLst>
      <p:ext uri="{BB962C8B-B14F-4D97-AF65-F5344CB8AC3E}">
        <p14:creationId xmlns:p14="http://schemas.microsoft.com/office/powerpoint/2010/main" val="11492601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N</a:t>
            </a:r>
            <a:r>
              <a:rPr lang="en-US" sz="4000" dirty="0" smtClean="0">
                <a:solidFill>
                  <a:schemeClr val="tx1"/>
                </a:solidFill>
              </a:rPr>
              <a:t>ext Steps</a:t>
            </a:r>
            <a:r>
              <a:rPr lang="en-US" dirty="0" smtClean="0"/>
              <a:t/>
            </a:r>
            <a:br>
              <a:rPr lang="en-US" dirty="0" smtClean="0"/>
            </a:br>
            <a:endParaRPr lang="en-US" dirty="0"/>
          </a:p>
        </p:txBody>
      </p:sp>
      <p:sp>
        <p:nvSpPr>
          <p:cNvPr id="5" name="Content Placeholder 4"/>
          <p:cNvSpPr>
            <a:spLocks noGrp="1"/>
          </p:cNvSpPr>
          <p:nvPr>
            <p:ph idx="1"/>
          </p:nvPr>
        </p:nvSpPr>
        <p:spPr/>
        <p:txBody>
          <a:bodyPr/>
          <a:lstStyle/>
          <a:p>
            <a:r>
              <a:rPr lang="en-US" sz="1800" dirty="0" smtClean="0"/>
              <a:t>Make </a:t>
            </a:r>
            <a:r>
              <a:rPr lang="en-US" sz="1800" dirty="0"/>
              <a:t>as much of the </a:t>
            </a:r>
            <a:r>
              <a:rPr lang="en-US" sz="1800" dirty="0" smtClean="0"/>
              <a:t>archives </a:t>
            </a:r>
            <a:r>
              <a:rPr lang="en-US" sz="1800" dirty="0"/>
              <a:t>and special collections digital as </a:t>
            </a:r>
            <a:r>
              <a:rPr lang="en-US" sz="1800" dirty="0" smtClean="0"/>
              <a:t>possible</a:t>
            </a:r>
            <a:endParaRPr lang="en-US" sz="1800" dirty="0"/>
          </a:p>
          <a:p>
            <a:endParaRPr lang="en-US" sz="1800" dirty="0" smtClean="0"/>
          </a:p>
          <a:p>
            <a:r>
              <a:rPr lang="en-US" sz="1800" dirty="0" smtClean="0"/>
              <a:t>Add more to the collection</a:t>
            </a:r>
          </a:p>
          <a:p>
            <a:endParaRPr lang="en-US" sz="1800" dirty="0" smtClean="0"/>
          </a:p>
          <a:p>
            <a:r>
              <a:rPr lang="en-US" sz="1800" dirty="0" smtClean="0"/>
              <a:t>More involvement from institutions</a:t>
            </a:r>
          </a:p>
          <a:p>
            <a:endParaRPr lang="en-US" sz="1800" dirty="0" smtClean="0"/>
          </a:p>
          <a:p>
            <a:r>
              <a:rPr lang="en-US" sz="1800" dirty="0" smtClean="0"/>
              <a:t>Digitize more and develop plans for preservation</a:t>
            </a:r>
          </a:p>
          <a:p>
            <a:endParaRPr lang="en-US" sz="1800" dirty="0" smtClean="0"/>
          </a:p>
          <a:p>
            <a:r>
              <a:rPr lang="en-US" sz="1800" dirty="0" smtClean="0"/>
              <a:t>Create </a:t>
            </a:r>
            <a:r>
              <a:rPr lang="en-US" sz="1800" dirty="0"/>
              <a:t>a mobile application or create a more dynamic collection website with online exhibits and interactive content</a:t>
            </a:r>
            <a:r>
              <a:rPr lang="en-US" dirty="0"/>
              <a:t>.</a:t>
            </a:r>
          </a:p>
        </p:txBody>
      </p:sp>
    </p:spTree>
    <p:extLst>
      <p:ext uri="{BB962C8B-B14F-4D97-AF65-F5344CB8AC3E}">
        <p14:creationId xmlns:p14="http://schemas.microsoft.com/office/powerpoint/2010/main" val="1111391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cdavis\Downloads\paper-cutout-people (1).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1771" y="36813"/>
            <a:ext cx="9206345" cy="68538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3124200" y="1981200"/>
            <a:ext cx="6248400" cy="1200329"/>
          </a:xfrm>
          <a:prstGeom prst="rect">
            <a:avLst/>
          </a:prstGeom>
          <a:noFill/>
          <a:effectLst>
            <a:reflection blurRad="6350" stA="52000" endA="300" endPos="35000" dir="5400000" sy="-100000" algn="bl" rotWithShape="0"/>
          </a:effectLst>
        </p:spPr>
        <p:txBody>
          <a:bodyPr wrap="square" lIns="91440" tIns="45720" rIns="91440" bIns="45720">
            <a:spAutoFit/>
          </a:bodyPr>
          <a:lstStyle/>
          <a:p>
            <a:pPr algn="ctr"/>
            <a:r>
              <a:rPr lang="en-US" sz="72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Thank You</a:t>
            </a:r>
            <a:endParaRPr lang="en-US" sz="72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2846347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57411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pic>
        <p:nvPicPr>
          <p:cNvPr id="132098" name="Picture 2" descr="reading"/>
          <p:cNvPicPr>
            <a:picLocks noChangeAspect="1" noChangeArrowheads="1"/>
          </p:cNvPicPr>
          <p:nvPr/>
        </p:nvPicPr>
        <p:blipFill>
          <a:blip r:embed="rId3" cstate="print"/>
          <a:srcRect/>
          <a:stretch>
            <a:fillRect/>
          </a:stretch>
        </p:blipFill>
        <p:spPr bwMode="auto">
          <a:xfrm>
            <a:off x="1219200" y="2514600"/>
            <a:ext cx="1973263" cy="2590800"/>
          </a:xfrm>
          <a:prstGeom prst="rect">
            <a:avLst/>
          </a:prstGeom>
          <a:noFill/>
        </p:spPr>
      </p:pic>
      <p:pic>
        <p:nvPicPr>
          <p:cNvPr id="132099" name="Picture 3" descr="hunger2learn"/>
          <p:cNvPicPr>
            <a:picLocks noChangeAspect="1" noChangeArrowheads="1"/>
          </p:cNvPicPr>
          <p:nvPr/>
        </p:nvPicPr>
        <p:blipFill>
          <a:blip r:embed="rId4" cstate="print"/>
          <a:srcRect/>
          <a:stretch>
            <a:fillRect/>
          </a:stretch>
        </p:blipFill>
        <p:spPr bwMode="auto">
          <a:xfrm>
            <a:off x="3124200" y="2514600"/>
            <a:ext cx="3062288" cy="3962400"/>
          </a:xfrm>
          <a:prstGeom prst="rect">
            <a:avLst/>
          </a:prstGeom>
          <a:noFill/>
        </p:spPr>
      </p:pic>
      <p:pic>
        <p:nvPicPr>
          <p:cNvPr id="132100" name="Picture 4" descr="learning"/>
          <p:cNvPicPr>
            <a:picLocks noChangeAspect="1" noChangeArrowheads="1"/>
          </p:cNvPicPr>
          <p:nvPr/>
        </p:nvPicPr>
        <p:blipFill>
          <a:blip r:embed="rId5" cstate="print"/>
          <a:srcRect/>
          <a:stretch>
            <a:fillRect/>
          </a:stretch>
        </p:blipFill>
        <p:spPr bwMode="auto">
          <a:xfrm>
            <a:off x="1219200" y="4648200"/>
            <a:ext cx="1952625" cy="1828800"/>
          </a:xfrm>
          <a:prstGeom prst="rect">
            <a:avLst/>
          </a:prstGeom>
          <a:noFill/>
        </p:spPr>
      </p:pic>
      <p:pic>
        <p:nvPicPr>
          <p:cNvPr id="132101" name="Picture 5" descr="WhatDoWeStandFor"/>
          <p:cNvPicPr>
            <a:picLocks noChangeAspect="1" noChangeArrowheads="1"/>
          </p:cNvPicPr>
          <p:nvPr/>
        </p:nvPicPr>
        <p:blipFill>
          <a:blip r:embed="rId6" cstate="print"/>
          <a:srcRect/>
          <a:stretch>
            <a:fillRect/>
          </a:stretch>
        </p:blipFill>
        <p:spPr bwMode="auto">
          <a:xfrm>
            <a:off x="6172200" y="4446588"/>
            <a:ext cx="2286000" cy="2006600"/>
          </a:xfrm>
          <a:prstGeom prst="rect">
            <a:avLst/>
          </a:prstGeom>
          <a:noFill/>
        </p:spPr>
      </p:pic>
      <p:sp>
        <p:nvSpPr>
          <p:cNvPr id="132102" name="WordArt 6"/>
          <p:cNvSpPr>
            <a:spLocks noChangeArrowheads="1" noChangeShapeType="1" noTextEdit="1"/>
          </p:cNvSpPr>
          <p:nvPr/>
        </p:nvSpPr>
        <p:spPr bwMode="auto">
          <a:xfrm>
            <a:off x="1143000" y="609600"/>
            <a:ext cx="7162800" cy="1546225"/>
          </a:xfrm>
          <a:prstGeom prst="rect">
            <a:avLst/>
          </a:prstGeom>
        </p:spPr>
        <p:txBody>
          <a:bodyPr wrap="none" fromWordArt="1">
            <a:prstTxWarp prst="textWave1">
              <a:avLst>
                <a:gd name="adj1" fmla="val 13005"/>
                <a:gd name="adj2" fmla="val 0"/>
              </a:avLst>
            </a:prstTxWarp>
          </a:bodyPr>
          <a:lstStyle/>
          <a:p>
            <a:pPr algn="ctr"/>
            <a:r>
              <a:rPr lang="en-US" sz="3600" kern="10" dirty="0">
                <a:ln w="9525">
                  <a:noFill/>
                  <a:round/>
                  <a:headEnd/>
                  <a:tailEnd/>
                </a:ln>
                <a:solidFill>
                  <a:schemeClr val="bg1"/>
                </a:solidFill>
                <a:effectLst>
                  <a:outerShdw dist="53882" dir="2700000" algn="ctr" rotWithShape="0">
                    <a:srgbClr val="C0C0C0">
                      <a:alpha val="80000"/>
                    </a:srgbClr>
                  </a:outerShdw>
                </a:effectLst>
                <a:latin typeface="Times New Roman"/>
                <a:cs typeface="Times New Roman"/>
              </a:rPr>
              <a:t>A LEGACY OF LEARNING</a:t>
            </a:r>
          </a:p>
        </p:txBody>
      </p:sp>
      <p:pic>
        <p:nvPicPr>
          <p:cNvPr id="132103" name="Picture 7" descr="reading3"/>
          <p:cNvPicPr>
            <a:picLocks noChangeAspect="1" noChangeArrowheads="1"/>
          </p:cNvPicPr>
          <p:nvPr/>
        </p:nvPicPr>
        <p:blipFill>
          <a:blip r:embed="rId7" cstate="print"/>
          <a:srcRect/>
          <a:stretch>
            <a:fillRect/>
          </a:stretch>
        </p:blipFill>
        <p:spPr bwMode="auto">
          <a:xfrm>
            <a:off x="6096000" y="2514600"/>
            <a:ext cx="2381250" cy="1971675"/>
          </a:xfrm>
          <a:prstGeom prst="rect">
            <a:avLst/>
          </a:prstGeom>
          <a:noFill/>
        </p:spPr>
      </p:pic>
    </p:spTree>
    <p:extLst>
      <p:ext uri="{BB962C8B-B14F-4D97-AF65-F5344CB8AC3E}">
        <p14:creationId xmlns:p14="http://schemas.microsoft.com/office/powerpoint/2010/main" val="4124565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meharry_dental_team_at_work.tiff"/>
          <p:cNvPicPr>
            <a:picLocks noChangeAspect="1"/>
          </p:cNvPicPr>
          <p:nvPr/>
        </p:nvPicPr>
        <p:blipFill>
          <a:blip r:embed="rId2"/>
          <a:srcRect/>
          <a:stretch>
            <a:fillRect/>
          </a:stretch>
        </p:blipFill>
        <p:spPr bwMode="auto">
          <a:xfrm>
            <a:off x="4191000" y="1143000"/>
            <a:ext cx="4702175" cy="4476750"/>
          </a:xfrm>
          <a:prstGeom prst="rect">
            <a:avLst/>
          </a:prstGeom>
          <a:noFill/>
          <a:ln w="9525">
            <a:noFill/>
            <a:miter lim="800000"/>
            <a:headEnd/>
            <a:tailEnd/>
          </a:ln>
        </p:spPr>
      </p:pic>
      <p:sp>
        <p:nvSpPr>
          <p:cNvPr id="3" name="Title 1"/>
          <p:cNvSpPr txBox="1">
            <a:spLocks/>
          </p:cNvSpPr>
          <p:nvPr/>
        </p:nvSpPr>
        <p:spPr>
          <a:xfrm>
            <a:off x="838200" y="152400"/>
            <a:ext cx="7756263" cy="1054250"/>
          </a:xfrm>
          <a:prstGeom prst="rect">
            <a:avLst/>
          </a:prstGeom>
        </p:spPr>
        <p:txBody>
          <a:bodyPr>
            <a:normAutofit fontScale="67500" lnSpcReduction="20000"/>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mtClean="0"/>
              <a:t>The HBCU LA – Cornell University Library Digital Initiative</a:t>
            </a:r>
            <a:endParaRPr lang="en-US" dirty="0"/>
          </a:p>
        </p:txBody>
      </p:sp>
      <p:sp>
        <p:nvSpPr>
          <p:cNvPr id="4" name="Content Placeholder 2"/>
          <p:cNvSpPr txBox="1">
            <a:spLocks/>
          </p:cNvSpPr>
          <p:nvPr/>
        </p:nvSpPr>
        <p:spPr>
          <a:xfrm>
            <a:off x="457200" y="1325862"/>
            <a:ext cx="2717800" cy="4033837"/>
          </a:xfrm>
          <a:prstGeom prst="rect">
            <a:avLst/>
          </a:prstGeom>
        </p:spPr>
        <p:txBody>
          <a:bodyPr>
            <a:normAutofit fontScale="92500" lnSpcReduction="10000"/>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r>
              <a:rPr lang="en-US" sz="2200" smtClean="0"/>
              <a:t>Began in summer 2005 to build a cadre of HBCU library staff trained in collaborative digital preservation and access.</a:t>
            </a:r>
          </a:p>
          <a:p>
            <a:r>
              <a:rPr lang="en-US" sz="2200" u="sng" smtClean="0"/>
              <a:t>Other Partners</a:t>
            </a:r>
            <a:r>
              <a:rPr lang="en-US" sz="2200" smtClean="0"/>
              <a:t>:  The Andrew W. Mellon Foundation, Solinet/LYRASIS</a:t>
            </a:r>
          </a:p>
          <a:p>
            <a:pPr>
              <a:buFont typeface="Wingdings 3" pitchFamily="-105" charset="2"/>
              <a:buNone/>
            </a:pPr>
            <a:endParaRPr lang="en-US" sz="2200" dirty="0" smtClean="0"/>
          </a:p>
        </p:txBody>
      </p:sp>
      <p:sp>
        <p:nvSpPr>
          <p:cNvPr id="5" name="TextBox 4"/>
          <p:cNvSpPr txBox="1">
            <a:spLocks noChangeArrowheads="1"/>
          </p:cNvSpPr>
          <p:nvPr/>
        </p:nvSpPr>
        <p:spPr bwMode="auto">
          <a:xfrm>
            <a:off x="4191000" y="5619750"/>
            <a:ext cx="4876800" cy="523875"/>
          </a:xfrm>
          <a:prstGeom prst="rect">
            <a:avLst/>
          </a:prstGeom>
          <a:solidFill>
            <a:schemeClr val="bg2"/>
          </a:solidFill>
          <a:ln w="9525">
            <a:noFill/>
            <a:miter lim="800000"/>
            <a:headEnd/>
            <a:tailEnd/>
          </a:ln>
        </p:spPr>
        <p:txBody>
          <a:bodyPr wrap="square">
            <a:spAutoFit/>
          </a:bodyPr>
          <a:lstStyle/>
          <a:p>
            <a:r>
              <a:rPr lang="en-US" sz="1400" b="1" dirty="0">
                <a:latin typeface="Lucida Sans Unicode" pitchFamily="-105" charset="-52"/>
              </a:rPr>
              <a:t>Dental team at work. Meharry Medical College. Used with permission.</a:t>
            </a:r>
          </a:p>
        </p:txBody>
      </p:sp>
    </p:spTree>
    <p:extLst>
      <p:ext uri="{BB962C8B-B14F-4D97-AF65-F5344CB8AC3E}">
        <p14:creationId xmlns:p14="http://schemas.microsoft.com/office/powerpoint/2010/main" val="2827697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CF335E47-30A1-4E75-9737-80A4A172E733}" type="slidenum">
              <a:rPr lang="en-US"/>
              <a:pPr/>
              <a:t>4</a:t>
            </a:fld>
            <a:endParaRPr lang="en-US" dirty="0"/>
          </a:p>
        </p:txBody>
      </p:sp>
      <p:sp>
        <p:nvSpPr>
          <p:cNvPr id="52226" name="Rectangle 2"/>
          <p:cNvSpPr>
            <a:spLocks noGrp="1" noChangeArrowheads="1"/>
          </p:cNvSpPr>
          <p:nvPr>
            <p:ph type="title"/>
          </p:nvPr>
        </p:nvSpPr>
        <p:spPr>
          <a:xfrm>
            <a:off x="457200" y="274638"/>
            <a:ext cx="8229600" cy="1477962"/>
          </a:xfrm>
        </p:spPr>
        <p:txBody>
          <a:bodyPr/>
          <a:lstStyle/>
          <a:p>
            <a:endParaRPr lang="en-US" sz="3600" b="1" dirty="0">
              <a:solidFill>
                <a:srgbClr val="660066"/>
              </a:solidFill>
              <a:latin typeface="Tahoma" pitchFamily="34" charset="0"/>
            </a:endParaRPr>
          </a:p>
        </p:txBody>
      </p:sp>
      <p:pic>
        <p:nvPicPr>
          <p:cNvPr id="52230" name="Picture 6"/>
          <p:cNvPicPr>
            <a:picLocks noChangeAspect="1" noChangeArrowheads="1"/>
          </p:cNvPicPr>
          <p:nvPr/>
        </p:nvPicPr>
        <p:blipFill>
          <a:blip r:embed="rId3" cstate="print"/>
          <a:srcRect/>
          <a:stretch>
            <a:fillRect/>
          </a:stretch>
        </p:blipFill>
        <p:spPr bwMode="auto">
          <a:xfrm>
            <a:off x="609600" y="457200"/>
            <a:ext cx="7620000" cy="819150"/>
          </a:xfrm>
          <a:prstGeom prst="rect">
            <a:avLst/>
          </a:prstGeom>
          <a:noFill/>
          <a:ln w="9525">
            <a:noFill/>
            <a:miter lim="800000"/>
            <a:headEnd/>
            <a:tailEnd/>
          </a:ln>
          <a:effectLst/>
        </p:spPr>
      </p:pic>
      <p:pic>
        <p:nvPicPr>
          <p:cNvPr id="52231" name="Picture 7"/>
          <p:cNvPicPr>
            <a:picLocks noChangeAspect="1" noChangeArrowheads="1"/>
          </p:cNvPicPr>
          <p:nvPr/>
        </p:nvPicPr>
        <p:blipFill>
          <a:blip r:embed="rId4" cstate="print"/>
          <a:srcRect/>
          <a:stretch>
            <a:fillRect/>
          </a:stretch>
        </p:blipFill>
        <p:spPr bwMode="auto">
          <a:xfrm>
            <a:off x="1219200" y="1524000"/>
            <a:ext cx="6400800" cy="1228725"/>
          </a:xfrm>
          <a:prstGeom prst="rect">
            <a:avLst/>
          </a:prstGeom>
          <a:noFill/>
          <a:ln w="9525">
            <a:noFill/>
            <a:miter lim="800000"/>
            <a:headEnd/>
            <a:tailEnd/>
          </a:ln>
          <a:effectLst/>
        </p:spPr>
      </p:pic>
      <p:pic>
        <p:nvPicPr>
          <p:cNvPr id="52232" name="Picture 8"/>
          <p:cNvPicPr>
            <a:picLocks noChangeAspect="1" noChangeArrowheads="1"/>
          </p:cNvPicPr>
          <p:nvPr/>
        </p:nvPicPr>
        <p:blipFill>
          <a:blip r:embed="rId5" cstate="print"/>
          <a:srcRect/>
          <a:stretch>
            <a:fillRect/>
          </a:stretch>
        </p:blipFill>
        <p:spPr bwMode="auto">
          <a:xfrm>
            <a:off x="1905000" y="4876800"/>
            <a:ext cx="1905000" cy="1524000"/>
          </a:xfrm>
          <a:prstGeom prst="rect">
            <a:avLst/>
          </a:prstGeom>
          <a:noFill/>
          <a:ln w="9525">
            <a:noFill/>
            <a:miter lim="800000"/>
            <a:headEnd/>
            <a:tailEnd/>
          </a:ln>
          <a:effectLst/>
        </p:spPr>
      </p:pic>
      <p:pic>
        <p:nvPicPr>
          <p:cNvPr id="52233" name="Picture 9"/>
          <p:cNvPicPr>
            <a:picLocks noChangeAspect="1" noChangeArrowheads="1"/>
          </p:cNvPicPr>
          <p:nvPr/>
        </p:nvPicPr>
        <p:blipFill>
          <a:blip r:embed="rId6" cstate="print"/>
          <a:srcRect/>
          <a:stretch>
            <a:fillRect/>
          </a:stretch>
        </p:blipFill>
        <p:spPr bwMode="auto">
          <a:xfrm>
            <a:off x="3962400" y="3200400"/>
            <a:ext cx="1905000" cy="1543050"/>
          </a:xfrm>
          <a:prstGeom prst="rect">
            <a:avLst/>
          </a:prstGeom>
          <a:noFill/>
          <a:ln w="9525">
            <a:noFill/>
            <a:miter lim="800000"/>
            <a:headEnd/>
            <a:tailEnd/>
          </a:ln>
          <a:effectLst/>
        </p:spPr>
      </p:pic>
      <p:sp>
        <p:nvSpPr>
          <p:cNvPr id="52234" name="Text Box 10"/>
          <p:cNvSpPr txBox="1">
            <a:spLocks noChangeArrowheads="1"/>
          </p:cNvSpPr>
          <p:nvPr/>
        </p:nvSpPr>
        <p:spPr bwMode="auto">
          <a:xfrm>
            <a:off x="3886200" y="4724400"/>
            <a:ext cx="2209800" cy="396875"/>
          </a:xfrm>
          <a:prstGeom prst="rect">
            <a:avLst/>
          </a:prstGeom>
          <a:noFill/>
          <a:ln w="9525">
            <a:noFill/>
            <a:miter lim="800000"/>
            <a:headEnd/>
            <a:tailEnd/>
          </a:ln>
          <a:effectLst/>
        </p:spPr>
        <p:txBody>
          <a:bodyPr>
            <a:spAutoFit/>
          </a:bodyPr>
          <a:lstStyle/>
          <a:p>
            <a:pPr>
              <a:spcBef>
                <a:spcPct val="50000"/>
              </a:spcBef>
            </a:pPr>
            <a:r>
              <a:rPr lang="en-US" sz="1000" dirty="0">
                <a:solidFill>
                  <a:srgbClr val="660066"/>
                </a:solidFill>
                <a:latin typeface="Tahoma" pitchFamily="34" charset="0"/>
              </a:rPr>
              <a:t>1866 First Graduating Class,</a:t>
            </a:r>
            <a:br>
              <a:rPr lang="en-US" sz="1000" dirty="0">
                <a:solidFill>
                  <a:srgbClr val="660066"/>
                </a:solidFill>
                <a:latin typeface="Tahoma" pitchFamily="34" charset="0"/>
              </a:rPr>
            </a:br>
            <a:r>
              <a:rPr lang="en-US" sz="1000" dirty="0">
                <a:solidFill>
                  <a:srgbClr val="660066"/>
                </a:solidFill>
                <a:latin typeface="Tahoma" pitchFamily="34" charset="0"/>
              </a:rPr>
              <a:t>Virginia State University</a:t>
            </a:r>
          </a:p>
        </p:txBody>
      </p:sp>
      <p:sp>
        <p:nvSpPr>
          <p:cNvPr id="52235" name="Text Box 11"/>
          <p:cNvSpPr txBox="1">
            <a:spLocks noChangeArrowheads="1"/>
          </p:cNvSpPr>
          <p:nvPr/>
        </p:nvSpPr>
        <p:spPr bwMode="auto">
          <a:xfrm>
            <a:off x="1752600" y="6400800"/>
            <a:ext cx="2209800" cy="244475"/>
          </a:xfrm>
          <a:prstGeom prst="rect">
            <a:avLst/>
          </a:prstGeom>
          <a:noFill/>
          <a:ln w="9525">
            <a:noFill/>
            <a:miter lim="800000"/>
            <a:headEnd/>
            <a:tailEnd/>
          </a:ln>
          <a:effectLst/>
        </p:spPr>
        <p:txBody>
          <a:bodyPr>
            <a:spAutoFit/>
          </a:bodyPr>
          <a:lstStyle/>
          <a:p>
            <a:pPr>
              <a:spcBef>
                <a:spcPct val="50000"/>
              </a:spcBef>
            </a:pPr>
            <a:r>
              <a:rPr lang="en-US" sz="1000" dirty="0">
                <a:solidFill>
                  <a:srgbClr val="660066"/>
                </a:solidFill>
                <a:latin typeface="Tahoma" pitchFamily="34" charset="0"/>
              </a:rPr>
              <a:t>1874 Singers, Hampton University</a:t>
            </a:r>
            <a:r>
              <a:rPr lang="en-US" sz="1000" dirty="0">
                <a:latin typeface="Tahoma" pitchFamily="34" charset="0"/>
              </a:rPr>
              <a:t> </a:t>
            </a:r>
          </a:p>
        </p:txBody>
      </p:sp>
      <p:pic>
        <p:nvPicPr>
          <p:cNvPr id="52236" name="Picture 12"/>
          <p:cNvPicPr>
            <a:picLocks noChangeAspect="1" noChangeArrowheads="1"/>
          </p:cNvPicPr>
          <p:nvPr/>
        </p:nvPicPr>
        <p:blipFill>
          <a:blip r:embed="rId7" cstate="print"/>
          <a:srcRect/>
          <a:stretch>
            <a:fillRect/>
          </a:stretch>
        </p:blipFill>
        <p:spPr bwMode="auto">
          <a:xfrm>
            <a:off x="6172200" y="3200400"/>
            <a:ext cx="1905000" cy="1466850"/>
          </a:xfrm>
          <a:prstGeom prst="rect">
            <a:avLst/>
          </a:prstGeom>
          <a:noFill/>
          <a:ln w="9525">
            <a:noFill/>
            <a:miter lim="800000"/>
            <a:headEnd/>
            <a:tailEnd/>
          </a:ln>
          <a:effectLst/>
        </p:spPr>
      </p:pic>
      <p:sp>
        <p:nvSpPr>
          <p:cNvPr id="52237" name="Text Box 13"/>
          <p:cNvSpPr txBox="1">
            <a:spLocks noChangeArrowheads="1"/>
          </p:cNvSpPr>
          <p:nvPr/>
        </p:nvSpPr>
        <p:spPr bwMode="auto">
          <a:xfrm>
            <a:off x="6172200" y="4724400"/>
            <a:ext cx="2209800" cy="396875"/>
          </a:xfrm>
          <a:prstGeom prst="rect">
            <a:avLst/>
          </a:prstGeom>
          <a:noFill/>
          <a:ln w="9525">
            <a:noFill/>
            <a:miter lim="800000"/>
            <a:headEnd/>
            <a:tailEnd/>
          </a:ln>
          <a:effectLst/>
        </p:spPr>
        <p:txBody>
          <a:bodyPr>
            <a:spAutoFit/>
          </a:bodyPr>
          <a:lstStyle/>
          <a:p>
            <a:pPr>
              <a:spcBef>
                <a:spcPct val="50000"/>
              </a:spcBef>
            </a:pPr>
            <a:r>
              <a:rPr lang="en-US" sz="1000" dirty="0">
                <a:solidFill>
                  <a:srgbClr val="660066"/>
                </a:solidFill>
                <a:latin typeface="Tahoma" pitchFamily="34" charset="0"/>
              </a:rPr>
              <a:t>Student in Tapestry,</a:t>
            </a:r>
            <a:br>
              <a:rPr lang="en-US" sz="1000" dirty="0">
                <a:solidFill>
                  <a:srgbClr val="660066"/>
                </a:solidFill>
                <a:latin typeface="Tahoma" pitchFamily="34" charset="0"/>
              </a:rPr>
            </a:br>
            <a:r>
              <a:rPr lang="en-US" sz="1000" dirty="0">
                <a:solidFill>
                  <a:srgbClr val="660066"/>
                </a:solidFill>
                <a:latin typeface="Tahoma" pitchFamily="34" charset="0"/>
              </a:rPr>
              <a:t>Tuskegee University</a:t>
            </a:r>
          </a:p>
        </p:txBody>
      </p:sp>
      <p:pic>
        <p:nvPicPr>
          <p:cNvPr id="52238" name="Picture 14"/>
          <p:cNvPicPr>
            <a:picLocks noChangeAspect="1" noChangeArrowheads="1"/>
          </p:cNvPicPr>
          <p:nvPr/>
        </p:nvPicPr>
        <p:blipFill>
          <a:blip r:embed="rId8" cstate="print"/>
          <a:srcRect/>
          <a:stretch>
            <a:fillRect/>
          </a:stretch>
        </p:blipFill>
        <p:spPr bwMode="auto">
          <a:xfrm>
            <a:off x="1447800" y="3200400"/>
            <a:ext cx="1752600" cy="1371600"/>
          </a:xfrm>
          <a:prstGeom prst="rect">
            <a:avLst/>
          </a:prstGeom>
          <a:noFill/>
          <a:ln w="9525">
            <a:noFill/>
            <a:miter lim="800000"/>
            <a:headEnd/>
            <a:tailEnd/>
          </a:ln>
          <a:effectLst/>
        </p:spPr>
      </p:pic>
      <p:sp>
        <p:nvSpPr>
          <p:cNvPr id="52240" name="Text Box 16"/>
          <p:cNvSpPr txBox="1">
            <a:spLocks noChangeArrowheads="1"/>
          </p:cNvSpPr>
          <p:nvPr/>
        </p:nvSpPr>
        <p:spPr bwMode="auto">
          <a:xfrm>
            <a:off x="1524000" y="4572000"/>
            <a:ext cx="1600200" cy="244475"/>
          </a:xfrm>
          <a:prstGeom prst="rect">
            <a:avLst/>
          </a:prstGeom>
          <a:noFill/>
          <a:ln w="9525">
            <a:noFill/>
            <a:miter lim="800000"/>
            <a:headEnd/>
            <a:tailEnd/>
          </a:ln>
          <a:effectLst/>
        </p:spPr>
        <p:txBody>
          <a:bodyPr>
            <a:spAutoFit/>
          </a:bodyPr>
          <a:lstStyle/>
          <a:p>
            <a:pPr>
              <a:spcBef>
                <a:spcPct val="50000"/>
              </a:spcBef>
            </a:pPr>
            <a:r>
              <a:rPr lang="en-US" sz="1000" dirty="0">
                <a:solidFill>
                  <a:srgbClr val="660066"/>
                </a:solidFill>
                <a:latin typeface="Tahoma" pitchFamily="34" charset="0"/>
              </a:rPr>
              <a:t>Bama State Collegians</a:t>
            </a:r>
          </a:p>
        </p:txBody>
      </p:sp>
      <p:pic>
        <p:nvPicPr>
          <p:cNvPr id="52241" name="Picture 17"/>
          <p:cNvPicPr>
            <a:picLocks noChangeAspect="1" noChangeArrowheads="1"/>
          </p:cNvPicPr>
          <p:nvPr/>
        </p:nvPicPr>
        <p:blipFill>
          <a:blip r:embed="rId9" cstate="print"/>
          <a:srcRect/>
          <a:stretch>
            <a:fillRect/>
          </a:stretch>
        </p:blipFill>
        <p:spPr bwMode="auto">
          <a:xfrm>
            <a:off x="5638800" y="5257800"/>
            <a:ext cx="1905000" cy="1066800"/>
          </a:xfrm>
          <a:prstGeom prst="rect">
            <a:avLst/>
          </a:prstGeom>
          <a:noFill/>
          <a:ln w="9525">
            <a:noFill/>
            <a:miter lim="800000"/>
            <a:headEnd/>
            <a:tailEnd/>
          </a:ln>
          <a:effectLst/>
        </p:spPr>
      </p:pic>
      <p:sp>
        <p:nvSpPr>
          <p:cNvPr id="52242" name="Text Box 18"/>
          <p:cNvSpPr txBox="1">
            <a:spLocks noChangeArrowheads="1"/>
          </p:cNvSpPr>
          <p:nvPr/>
        </p:nvSpPr>
        <p:spPr bwMode="auto">
          <a:xfrm>
            <a:off x="5638800" y="6324600"/>
            <a:ext cx="2057400" cy="396875"/>
          </a:xfrm>
          <a:prstGeom prst="rect">
            <a:avLst/>
          </a:prstGeom>
          <a:noFill/>
          <a:ln w="9525">
            <a:noFill/>
            <a:miter lim="800000"/>
            <a:headEnd/>
            <a:tailEnd/>
          </a:ln>
          <a:effectLst/>
        </p:spPr>
        <p:txBody>
          <a:bodyPr>
            <a:spAutoFit/>
          </a:bodyPr>
          <a:lstStyle/>
          <a:p>
            <a:pPr>
              <a:spcBef>
                <a:spcPct val="50000"/>
              </a:spcBef>
            </a:pPr>
            <a:r>
              <a:rPr lang="en-US" sz="1000" dirty="0">
                <a:solidFill>
                  <a:srgbClr val="660066"/>
                </a:solidFill>
                <a:latin typeface="Tahoma" pitchFamily="34" charset="0"/>
              </a:rPr>
              <a:t>Gymnasium of Alabama State College (ASU)</a:t>
            </a:r>
            <a:r>
              <a:rPr lang="en-US" sz="1000" dirty="0">
                <a:latin typeface="Tahoma" pitchFamily="34" charset="0"/>
              </a:rPr>
              <a:t> </a:t>
            </a:r>
          </a:p>
        </p:txBody>
      </p:sp>
      <p:sp>
        <p:nvSpPr>
          <p:cNvPr id="16" name="TextBox 15"/>
          <p:cNvSpPr txBox="1"/>
          <p:nvPr/>
        </p:nvSpPr>
        <p:spPr>
          <a:xfrm>
            <a:off x="3124200" y="2752725"/>
            <a:ext cx="2852127" cy="369332"/>
          </a:xfrm>
          <a:prstGeom prst="rect">
            <a:avLst/>
          </a:prstGeom>
          <a:noFill/>
        </p:spPr>
        <p:txBody>
          <a:bodyPr wrap="none" rtlCol="0">
            <a:spAutoFit/>
          </a:bodyPr>
          <a:lstStyle/>
          <a:p>
            <a:r>
              <a:rPr lang="en-US" dirty="0" smtClean="0">
                <a:hlinkClick r:id="rId10"/>
              </a:rPr>
              <a:t>http://contentdm.auctr.edu</a:t>
            </a:r>
            <a:endParaRPr lang="en-US" dirty="0" smtClean="0"/>
          </a:p>
        </p:txBody>
      </p:sp>
    </p:spTree>
    <p:extLst>
      <p:ext uri="{BB962C8B-B14F-4D97-AF65-F5344CB8AC3E}">
        <p14:creationId xmlns:p14="http://schemas.microsoft.com/office/powerpoint/2010/main" val="2937479129"/>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fontAlgn="auto" hangingPunct="1">
              <a:spcAft>
                <a:spcPts val="0"/>
              </a:spcAft>
              <a:defRPr/>
            </a:pPr>
            <a:r>
              <a:rPr lang="en-US" dirty="0">
                <a:solidFill>
                  <a:schemeClr val="tx2">
                    <a:satMod val="130000"/>
                  </a:schemeClr>
                </a:solidFill>
              </a:rPr>
              <a:t>The Collection</a:t>
            </a:r>
          </a:p>
        </p:txBody>
      </p:sp>
      <p:sp>
        <p:nvSpPr>
          <p:cNvPr id="12291" name="Rectangle 3"/>
          <p:cNvSpPr>
            <a:spLocks noGrp="1" noChangeArrowheads="1"/>
          </p:cNvSpPr>
          <p:nvPr>
            <p:ph idx="1"/>
          </p:nvPr>
        </p:nvSpPr>
        <p:spPr/>
        <p:txBody>
          <a:bodyPr/>
          <a:lstStyle/>
          <a:p>
            <a:pPr eaLnBrk="1" hangingPunct="1"/>
            <a:r>
              <a:rPr lang="en-US" dirty="0" smtClean="0"/>
              <a:t>Celebrates the founding of HBCUs</a:t>
            </a:r>
          </a:p>
          <a:p>
            <a:pPr eaLnBrk="1" hangingPunct="1"/>
            <a:r>
              <a:rPr lang="en-US" dirty="0" smtClean="0"/>
              <a:t>Encourages Scholarship</a:t>
            </a:r>
          </a:p>
          <a:p>
            <a:pPr eaLnBrk="1" hangingPunct="1"/>
            <a:r>
              <a:rPr lang="en-US" dirty="0" smtClean="0"/>
              <a:t>Fosters Collaboration and Partnerships</a:t>
            </a:r>
          </a:p>
          <a:p>
            <a:pPr eaLnBrk="1" hangingPunct="1"/>
            <a:r>
              <a:rPr lang="en-US" dirty="0" smtClean="0"/>
              <a:t>Is a Teaching Tool</a:t>
            </a:r>
          </a:p>
          <a:p>
            <a:pPr eaLnBrk="1" hangingPunct="1"/>
            <a:r>
              <a:rPr lang="en-US" dirty="0" smtClean="0"/>
              <a:t>Provides Access to Hidden Treasures</a:t>
            </a:r>
          </a:p>
          <a:p>
            <a:pPr eaLnBrk="1" hangingPunct="1"/>
            <a:r>
              <a:rPr lang="en-US" dirty="0" smtClean="0"/>
              <a:t>Is a multimedia collection</a:t>
            </a:r>
          </a:p>
          <a:p>
            <a:pPr eaLnBrk="1" hangingPunct="1"/>
            <a:r>
              <a:rPr lang="en-US" dirty="0" smtClean="0"/>
              <a:t>Is a Valuable Asset To Be Sustained</a:t>
            </a:r>
          </a:p>
          <a:p>
            <a:pPr eaLnBrk="1" hangingPunct="1"/>
            <a:r>
              <a:rPr lang="en-US" dirty="0" smtClean="0"/>
              <a:t>Currently over 16,000 images from 23 HBCUs</a:t>
            </a:r>
          </a:p>
        </p:txBody>
      </p:sp>
    </p:spTree>
    <p:extLst>
      <p:ext uri="{BB962C8B-B14F-4D97-AF65-F5344CB8AC3E}">
        <p14:creationId xmlns:p14="http://schemas.microsoft.com/office/powerpoint/2010/main" val="3693101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590" dirty="0" smtClean="0"/>
              <a:t>The Digital Initiatives Committee: ”Re-Engaged”	</a:t>
            </a:r>
            <a:r>
              <a:rPr lang="en-US" sz="2200" u="sng" dirty="0" smtClean="0"/>
              <a:t>Members:</a:t>
            </a:r>
          </a:p>
          <a:p>
            <a:pPr lvl="5"/>
            <a:r>
              <a:rPr lang="en-US" sz="1690" dirty="0" smtClean="0"/>
              <a:t>Chair and Co-Chair: Janice Franklin, Cedric Davis/ASU</a:t>
            </a:r>
          </a:p>
          <a:p>
            <a:pPr lvl="5"/>
            <a:r>
              <a:rPr lang="en-US" sz="1690" dirty="0" smtClean="0"/>
              <a:t>Loretta Parham, Christine Wiseman/AUC Woodruff</a:t>
            </a:r>
          </a:p>
          <a:p>
            <a:pPr lvl="5"/>
            <a:r>
              <a:rPr lang="en-US" sz="1690" dirty="0" smtClean="0"/>
              <a:t>Monika </a:t>
            </a:r>
            <a:r>
              <a:rPr lang="en-US" sz="1690" dirty="0" err="1" smtClean="0"/>
              <a:t>Rhue</a:t>
            </a:r>
            <a:r>
              <a:rPr lang="en-US" sz="1690" dirty="0" smtClean="0"/>
              <a:t>/ Johnson C. Smith and HBCU LA Board</a:t>
            </a:r>
          </a:p>
          <a:p>
            <a:pPr lvl="5"/>
            <a:r>
              <a:rPr lang="en-US" sz="1690" dirty="0" smtClean="0"/>
              <a:t>Adrienne Webber/Maryland Eastern Shore</a:t>
            </a:r>
          </a:p>
          <a:p>
            <a:pPr lvl="5"/>
            <a:r>
              <a:rPr lang="en-US" sz="1690" dirty="0" smtClean="0"/>
              <a:t>Elsie </a:t>
            </a:r>
            <a:r>
              <a:rPr lang="en-US" sz="1690" dirty="0" err="1" smtClean="0"/>
              <a:t>Weatherington</a:t>
            </a:r>
            <a:r>
              <a:rPr lang="en-US" sz="1690" dirty="0" smtClean="0"/>
              <a:t>/Virginia State </a:t>
            </a:r>
          </a:p>
          <a:p>
            <a:pPr lvl="5"/>
            <a:r>
              <a:rPr lang="en-US" sz="1690" dirty="0" smtClean="0"/>
              <a:t>Sandra Phoenix/HBCU LA</a:t>
            </a:r>
          </a:p>
          <a:p>
            <a:pPr marL="1371600" lvl="5" indent="0">
              <a:buNone/>
            </a:pPr>
            <a:endParaRPr lang="en-US" sz="1690" dirty="0" smtClean="0"/>
          </a:p>
          <a:p>
            <a:pPr marL="1371600" lvl="5" indent="0">
              <a:buNone/>
            </a:pPr>
            <a:r>
              <a:rPr lang="en-US" sz="1690" dirty="0" smtClean="0"/>
              <a:t>Recent Accomplishments since May, 2016:</a:t>
            </a:r>
          </a:p>
          <a:p>
            <a:pPr marL="1371600" lvl="5" indent="0">
              <a:buNone/>
            </a:pPr>
            <a:r>
              <a:rPr lang="en-US" sz="1690" dirty="0" smtClean="0"/>
              <a:t>	Assessing Value and Direction:  </a:t>
            </a:r>
            <a:r>
              <a:rPr lang="en-US" sz="1690" u="sng" dirty="0" smtClean="0"/>
              <a:t>The Membership Survey</a:t>
            </a:r>
          </a:p>
          <a:p>
            <a:pPr marL="1371600" lvl="5" indent="0">
              <a:buNone/>
            </a:pPr>
            <a:r>
              <a:rPr lang="en-US" sz="1690" i="1" dirty="0"/>
              <a:t>	</a:t>
            </a:r>
            <a:r>
              <a:rPr lang="en-US" sz="1690" i="1" dirty="0" smtClean="0"/>
              <a:t>The Goal:  	Building Collections, Building Community, </a:t>
            </a:r>
          </a:p>
          <a:p>
            <a:pPr marL="1371600" lvl="5" indent="0">
              <a:buNone/>
            </a:pPr>
            <a:r>
              <a:rPr lang="en-US" sz="1690" i="1" dirty="0"/>
              <a:t>	</a:t>
            </a:r>
            <a:r>
              <a:rPr lang="en-US" sz="1690" i="1" dirty="0" smtClean="0"/>
              <a:t>		Building Sustainability </a:t>
            </a:r>
            <a:endParaRPr lang="en-US" i="1" dirty="0" smtClean="0"/>
          </a:p>
        </p:txBody>
      </p:sp>
      <p:sp>
        <p:nvSpPr>
          <p:cNvPr id="3" name="Title 2"/>
          <p:cNvSpPr>
            <a:spLocks noGrp="1"/>
          </p:cNvSpPr>
          <p:nvPr>
            <p:ph type="title"/>
          </p:nvPr>
        </p:nvSpPr>
        <p:spPr/>
        <p:txBody>
          <a:bodyPr/>
          <a:lstStyle/>
          <a:p>
            <a:r>
              <a:rPr lang="en-US" dirty="0" smtClean="0"/>
              <a:t>Update:  “We’re On the Move”</a:t>
            </a:r>
            <a:endParaRPr lang="en-US" dirty="0"/>
          </a:p>
        </p:txBody>
      </p:sp>
    </p:spTree>
    <p:extLst>
      <p:ext uri="{BB962C8B-B14F-4D97-AF65-F5344CB8AC3E}">
        <p14:creationId xmlns:p14="http://schemas.microsoft.com/office/powerpoint/2010/main" val="3839425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17636F62-C51F-4296-B6AC-D3C826CF0107}" type="slidenum">
              <a:rPr lang="en-US"/>
              <a:pPr/>
              <a:t>7</a:t>
            </a:fld>
            <a:endParaRPr lang="en-US" dirty="0"/>
          </a:p>
        </p:txBody>
      </p:sp>
      <p:sp>
        <p:nvSpPr>
          <p:cNvPr id="45058" name="Rectangle 2"/>
          <p:cNvSpPr>
            <a:spLocks noGrp="1" noChangeArrowheads="1"/>
          </p:cNvSpPr>
          <p:nvPr>
            <p:ph type="title" idx="4294967295"/>
          </p:nvPr>
        </p:nvSpPr>
        <p:spPr>
          <a:xfrm>
            <a:off x="999995" y="274638"/>
            <a:ext cx="6985369" cy="1143000"/>
          </a:xfrm>
        </p:spPr>
        <p:txBody>
          <a:bodyPr/>
          <a:lstStyle/>
          <a:p>
            <a:r>
              <a:rPr lang="en-US" sz="3600" dirty="0">
                <a:latin typeface="Tahoma" pitchFamily="34" charset="0"/>
              </a:rPr>
              <a:t>     </a:t>
            </a:r>
          </a:p>
        </p:txBody>
      </p:sp>
      <p:sp>
        <p:nvSpPr>
          <p:cNvPr id="8" name="TextBox 7"/>
          <p:cNvSpPr txBox="1"/>
          <p:nvPr/>
        </p:nvSpPr>
        <p:spPr>
          <a:xfrm>
            <a:off x="1227550" y="463463"/>
            <a:ext cx="6757814"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latin typeface="+mj-lt"/>
              </a:rPr>
              <a:t>“The Power of Collaboration”</a:t>
            </a:r>
            <a:endParaRPr lang="en-US" sz="3600" b="1" dirty="0">
              <a:effectLst>
                <a:outerShdw blurRad="38100" dist="38100" dir="2700000" algn="tl">
                  <a:srgbClr val="000000">
                    <a:alpha val="43137"/>
                  </a:srgbClr>
                </a:outerShdw>
              </a:effectLst>
              <a:latin typeface="+mj-lt"/>
            </a:endParaRPr>
          </a:p>
        </p:txBody>
      </p:sp>
      <p:sp>
        <p:nvSpPr>
          <p:cNvPr id="9" name="Rectangle 8"/>
          <p:cNvSpPr/>
          <p:nvPr/>
        </p:nvSpPr>
        <p:spPr>
          <a:xfrm>
            <a:off x="680604" y="3068877"/>
            <a:ext cx="7304760" cy="615553"/>
          </a:xfrm>
          <a:prstGeom prst="rect">
            <a:avLst/>
          </a:prstGeom>
        </p:spPr>
        <p:txBody>
          <a:bodyPr wrap="square">
            <a:spAutoFit/>
          </a:bodyPr>
          <a:lstStyle/>
          <a:p>
            <a:pPr algn="ctr"/>
            <a:r>
              <a:rPr lang="en-US" sz="1600" i="1" dirty="0" smtClean="0"/>
              <a:t>The mythic Sankofa bird of Ghana</a:t>
            </a:r>
            <a:r>
              <a:rPr lang="en-US" b="1" dirty="0" smtClean="0"/>
              <a:t/>
            </a:r>
            <a:br>
              <a:rPr lang="en-US" b="1" dirty="0" smtClean="0"/>
            </a:br>
            <a:endParaRPr lang="en-US" dirty="0"/>
          </a:p>
        </p:txBody>
      </p:sp>
      <p:pic>
        <p:nvPicPr>
          <p:cNvPr id="24578" name="Picture 2" descr="http://www.hbculibraries.org/images/sankofa-bird2.png"/>
          <p:cNvPicPr>
            <a:picLocks noChangeAspect="1" noChangeArrowheads="1"/>
          </p:cNvPicPr>
          <p:nvPr/>
        </p:nvPicPr>
        <p:blipFill>
          <a:blip r:embed="rId3"/>
          <a:srcRect/>
          <a:stretch>
            <a:fillRect/>
          </a:stretch>
        </p:blipFill>
        <p:spPr bwMode="auto">
          <a:xfrm>
            <a:off x="3319398" y="1417638"/>
            <a:ext cx="1951168" cy="1864452"/>
          </a:xfrm>
          <a:prstGeom prst="rect">
            <a:avLst/>
          </a:prstGeom>
          <a:noFill/>
        </p:spPr>
      </p:pic>
      <p:sp>
        <p:nvSpPr>
          <p:cNvPr id="11" name="TextBox 10"/>
          <p:cNvSpPr txBox="1"/>
          <p:nvPr/>
        </p:nvSpPr>
        <p:spPr>
          <a:xfrm>
            <a:off x="450937" y="4546205"/>
            <a:ext cx="8196176"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latin typeface="+mj-lt"/>
              </a:rPr>
              <a:t>“Looking Back…  Moving Forward”</a:t>
            </a:r>
            <a:endParaRPr lang="en-US" sz="3600"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72160829"/>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5222" y="1728698"/>
            <a:ext cx="8229600" cy="4525962"/>
          </a:xfrm>
        </p:spPr>
        <p:txBody>
          <a:bodyPr/>
          <a:lstStyle/>
          <a:p>
            <a:endParaRPr lang="en-US" dirty="0" smtClean="0"/>
          </a:p>
          <a:p>
            <a:r>
              <a:rPr lang="en-US" dirty="0" smtClean="0"/>
              <a:t>We need </a:t>
            </a:r>
            <a:r>
              <a:rPr lang="en-US" sz="2590" dirty="0" smtClean="0"/>
              <a:t>Collections, Community, Sustainability</a:t>
            </a:r>
          </a:p>
          <a:p>
            <a:r>
              <a:rPr lang="en-US" dirty="0" smtClean="0"/>
              <a:t>There is Value in Multi-Type collaboration</a:t>
            </a:r>
          </a:p>
          <a:p>
            <a:r>
              <a:rPr lang="en-US" dirty="0" smtClean="0"/>
              <a:t> Communication is </a:t>
            </a:r>
            <a:r>
              <a:rPr lang="en-US" dirty="0"/>
              <a:t>E</a:t>
            </a:r>
            <a:r>
              <a:rPr lang="en-US" dirty="0" smtClean="0"/>
              <a:t>ssential for Next Steps</a:t>
            </a:r>
          </a:p>
          <a:p>
            <a:r>
              <a:rPr lang="en-US" dirty="0" smtClean="0"/>
              <a:t>The Digital Library Levels the Playing Field</a:t>
            </a:r>
          </a:p>
          <a:p>
            <a:r>
              <a:rPr lang="en-US" dirty="0" smtClean="0"/>
              <a:t>New Applications for the Collection will be Explored</a:t>
            </a:r>
          </a:p>
          <a:p>
            <a:r>
              <a:rPr lang="en-US" dirty="0" smtClean="0"/>
              <a:t>Your Input and Collaboration Is Appreciated</a:t>
            </a:r>
          </a:p>
          <a:p>
            <a:pPr marL="109537" indent="0">
              <a:buNone/>
            </a:pPr>
            <a:endParaRPr lang="en-US" dirty="0"/>
          </a:p>
        </p:txBody>
      </p:sp>
      <p:sp>
        <p:nvSpPr>
          <p:cNvPr id="3" name="Title 2"/>
          <p:cNvSpPr>
            <a:spLocks noGrp="1"/>
          </p:cNvSpPr>
          <p:nvPr>
            <p:ph type="title"/>
          </p:nvPr>
        </p:nvSpPr>
        <p:spPr/>
        <p:txBody>
          <a:bodyPr/>
          <a:lstStyle/>
          <a:p>
            <a:pPr algn="ctr"/>
            <a:r>
              <a:rPr lang="en-US" dirty="0" smtClean="0"/>
              <a:t>Conclusions	</a:t>
            </a:r>
            <a:endParaRPr lang="en-US" dirty="0"/>
          </a:p>
        </p:txBody>
      </p:sp>
    </p:spTree>
    <p:extLst>
      <p:ext uri="{BB962C8B-B14F-4D97-AF65-F5344CB8AC3E}">
        <p14:creationId xmlns:p14="http://schemas.microsoft.com/office/powerpoint/2010/main" val="1750982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04800"/>
            <a:ext cx="7756263" cy="1054250"/>
          </a:xfrm>
        </p:spPr>
        <p:txBody>
          <a:bodyPr/>
          <a:lstStyle/>
          <a:p>
            <a:r>
              <a:rPr lang="en-US" dirty="0" smtClean="0"/>
              <a:t>The Digital Initiative Survey Summary</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71800" y="2212050"/>
            <a:ext cx="3657600" cy="4635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99752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1218</TotalTime>
  <Words>776</Words>
  <Application>Microsoft Office PowerPoint</Application>
  <PresentationFormat>On-screen Show (4:3)</PresentationFormat>
  <Paragraphs>194</Paragraphs>
  <Slides>19</Slides>
  <Notes>12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Hardcover</vt:lpstr>
      <vt:lpstr>The HBCU LA Digital Initiatives Project Update </vt:lpstr>
      <vt:lpstr>PowerPoint Presentation</vt:lpstr>
      <vt:lpstr>PowerPoint Presentation</vt:lpstr>
      <vt:lpstr>PowerPoint Presentation</vt:lpstr>
      <vt:lpstr>The Collection</vt:lpstr>
      <vt:lpstr>Update:  “We’re On the Move”</vt:lpstr>
      <vt:lpstr>     </vt:lpstr>
      <vt:lpstr>Conclusions </vt:lpstr>
      <vt:lpstr>The Digital Initiative Survey Summary</vt:lpstr>
      <vt:lpstr> What do you consider as value of the  HBCU Library Alliance Digital Initiative? </vt:lpstr>
      <vt:lpstr>If you have not received training, please identify the area where training is needed.</vt:lpstr>
      <vt:lpstr>What subject areas, other than founding documents, would you recommend to further develop the collection? </vt:lpstr>
      <vt:lpstr>How can the HBCU Library Alliance support your digital activities?   </vt:lpstr>
      <vt:lpstr>What improvements would you propose for the portal?</vt:lpstr>
      <vt:lpstr>PowerPoint Presentation</vt:lpstr>
      <vt:lpstr>Survey Summary</vt:lpstr>
      <vt:lpstr>Next Steps </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Cedric Davis</dc:creator>
  <cp:lastModifiedBy>Cedric Davis</cp:lastModifiedBy>
  <cp:revision>85</cp:revision>
  <cp:lastPrinted>2016-10-07T18:17:31Z</cp:lastPrinted>
  <dcterms:created xsi:type="dcterms:W3CDTF">2016-10-04T14:14:32Z</dcterms:created>
  <dcterms:modified xsi:type="dcterms:W3CDTF">2016-10-10T13:34:35Z</dcterms:modified>
</cp:coreProperties>
</file>